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33"/>
  </p:notesMasterIdLst>
  <p:sldIdLst>
    <p:sldId id="341" r:id="rId2"/>
    <p:sldId id="257" r:id="rId3"/>
    <p:sldId id="345" r:id="rId4"/>
    <p:sldId id="346" r:id="rId5"/>
    <p:sldId id="262" r:id="rId6"/>
    <p:sldId id="261" r:id="rId7"/>
    <p:sldId id="292" r:id="rId8"/>
    <p:sldId id="333" r:id="rId9"/>
    <p:sldId id="347" r:id="rId10"/>
    <p:sldId id="332" r:id="rId11"/>
    <p:sldId id="334" r:id="rId12"/>
    <p:sldId id="342" r:id="rId13"/>
    <p:sldId id="349" r:id="rId14"/>
    <p:sldId id="348" r:id="rId15"/>
    <p:sldId id="331" r:id="rId16"/>
    <p:sldId id="330" r:id="rId17"/>
    <p:sldId id="289" r:id="rId18"/>
    <p:sldId id="329" r:id="rId19"/>
    <p:sldId id="344" r:id="rId20"/>
    <p:sldId id="343" r:id="rId21"/>
    <p:sldId id="297" r:id="rId22"/>
    <p:sldId id="277" r:id="rId23"/>
    <p:sldId id="336" r:id="rId24"/>
    <p:sldId id="337" r:id="rId25"/>
    <p:sldId id="351" r:id="rId26"/>
    <p:sldId id="338" r:id="rId27"/>
    <p:sldId id="350" r:id="rId28"/>
    <p:sldId id="278" r:id="rId29"/>
    <p:sldId id="335" r:id="rId30"/>
    <p:sldId id="339" r:id="rId31"/>
    <p:sldId id="293" r:id="rId3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88C8F0"/>
    <a:srgbClr val="CDCFB5"/>
    <a:srgbClr val="008000"/>
    <a:srgbClr val="CC33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67543" autoAdjust="0"/>
  </p:normalViewPr>
  <p:slideViewPr>
    <p:cSldViewPr>
      <p:cViewPr varScale="1">
        <p:scale>
          <a:sx n="56" d="100"/>
          <a:sy n="56" d="100"/>
        </p:scale>
        <p:origin x="96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FC6C3A05-60B8-4386-AB74-F4BC5277D07B}"/>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ltLang="en-US"/>
          </a:p>
        </p:txBody>
      </p:sp>
      <p:sp>
        <p:nvSpPr>
          <p:cNvPr id="57347" name="Rectangle 3">
            <a:extLst>
              <a:ext uri="{FF2B5EF4-FFF2-40B4-BE49-F238E27FC236}">
                <a16:creationId xmlns:a16="http://schemas.microsoft.com/office/drawing/2014/main" id="{3A6DEF87-7FB5-4EE0-B790-F24507635189}"/>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ltLang="en-US"/>
          </a:p>
        </p:txBody>
      </p:sp>
      <p:sp>
        <p:nvSpPr>
          <p:cNvPr id="2052" name="Rectangle 4">
            <a:extLst>
              <a:ext uri="{FF2B5EF4-FFF2-40B4-BE49-F238E27FC236}">
                <a16:creationId xmlns:a16="http://schemas.microsoft.com/office/drawing/2014/main" id="{7B1484C7-AF5A-4EB0-B35D-6C78D615143B}"/>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7349" name="Rectangle 5">
            <a:extLst>
              <a:ext uri="{FF2B5EF4-FFF2-40B4-BE49-F238E27FC236}">
                <a16:creationId xmlns:a16="http://schemas.microsoft.com/office/drawing/2014/main" id="{9DD899D3-4759-43A5-AD9A-3BFB37084757}"/>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7350" name="Rectangle 6">
            <a:extLst>
              <a:ext uri="{FF2B5EF4-FFF2-40B4-BE49-F238E27FC236}">
                <a16:creationId xmlns:a16="http://schemas.microsoft.com/office/drawing/2014/main" id="{5B8BCF84-6859-4AF2-A25A-03EBF148436C}"/>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ltLang="en-US"/>
          </a:p>
        </p:txBody>
      </p:sp>
      <p:sp>
        <p:nvSpPr>
          <p:cNvPr id="57351" name="Rectangle 7">
            <a:extLst>
              <a:ext uri="{FF2B5EF4-FFF2-40B4-BE49-F238E27FC236}">
                <a16:creationId xmlns:a16="http://schemas.microsoft.com/office/drawing/2014/main" id="{7F02AD7C-94C3-4BC4-B575-E83C5720643B}"/>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336E4CA-FBCA-4F8D-9FEF-2CF560343BA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Flower"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en.wikipedia.org/wiki/Year"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n.wikipedia.org/wiki/Non-vascular_plant" TargetMode="External"/><Relationship Id="rId7" Type="http://schemas.openxmlformats.org/officeDocument/2006/relationships/hyperlink" Target="http://en.wikipedia.org/wiki/Seed"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en.wikipedia.org/wiki/Spore" TargetMode="External"/><Relationship Id="rId5" Type="http://schemas.openxmlformats.org/officeDocument/2006/relationships/hyperlink" Target="http://en.wikipedia.org/wiki/Photosynthesis" TargetMode="External"/><Relationship Id="rId4" Type="http://schemas.openxmlformats.org/officeDocument/2006/relationships/hyperlink" Target="http://en.wikipedia.org/wiki/Carbon_dioxid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EFC93EA-C220-446F-A53D-C4D71F62EF83}"/>
              </a:ext>
            </a:extLst>
          </p:cNvPr>
          <p:cNvSpPr>
            <a:spLocks noGrp="1" noRot="1" noChangeAspect="1" noTextEdit="1"/>
          </p:cNvSpPr>
          <p:nvPr>
            <p:ph type="sldImg"/>
          </p:nvPr>
        </p:nvSpPr>
        <p:spPr>
          <a:ln/>
        </p:spPr>
      </p:sp>
      <p:sp>
        <p:nvSpPr>
          <p:cNvPr id="4099" name="Notes Placeholder 2">
            <a:extLst>
              <a:ext uri="{FF2B5EF4-FFF2-40B4-BE49-F238E27FC236}">
                <a16:creationId xmlns:a16="http://schemas.microsoft.com/office/drawing/2014/main" id="{1701FD71-CD9D-4A10-9156-09C512DAEFE9}"/>
              </a:ext>
            </a:extLst>
          </p:cNvPr>
          <p:cNvSpPr>
            <a:spLocks noGrp="1"/>
          </p:cNvSpPr>
          <p:nvPr>
            <p:ph type="body" idx="1"/>
          </p:nvPr>
        </p:nvSpPr>
        <p:spPr>
          <a:noFill/>
        </p:spPr>
        <p:txBody>
          <a:bodyPr/>
          <a:lstStyle/>
          <a:p>
            <a:r>
              <a:rPr lang="en-US" altLang="en-US">
                <a:latin typeface="Arial" panose="020B0604020202020204" pitchFamily="34" charset="0"/>
              </a:rPr>
              <a:t>I think it is really important to understand the alpine when we talk to visitors about how they can do their part to take care of this harsh yet beautiful environment. </a:t>
            </a:r>
          </a:p>
        </p:txBody>
      </p:sp>
      <p:sp>
        <p:nvSpPr>
          <p:cNvPr id="4100" name="Slide Number Placeholder 3">
            <a:extLst>
              <a:ext uri="{FF2B5EF4-FFF2-40B4-BE49-F238E27FC236}">
                <a16:creationId xmlns:a16="http://schemas.microsoft.com/office/drawing/2014/main" id="{2AB10E96-FF4B-40C2-A932-37ECB84A4897}"/>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9AF803F-033C-4404-A583-F8FF2D2E9EA4}"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F8D87C72-370A-42B6-A582-86ABA46F86C7}"/>
              </a:ext>
            </a:extLst>
          </p:cNvPr>
          <p:cNvSpPr>
            <a:spLocks noGrp="1" noRot="1" noChangeAspect="1" noTextEdit="1"/>
          </p:cNvSpPr>
          <p:nvPr>
            <p:ph type="sldImg"/>
          </p:nvPr>
        </p:nvSpPr>
        <p:spPr>
          <a:ln/>
        </p:spPr>
      </p:sp>
      <p:sp>
        <p:nvSpPr>
          <p:cNvPr id="22531" name="Notes Placeholder 2">
            <a:extLst>
              <a:ext uri="{FF2B5EF4-FFF2-40B4-BE49-F238E27FC236}">
                <a16:creationId xmlns:a16="http://schemas.microsoft.com/office/drawing/2014/main" id="{ECBB2126-14BE-48D1-9AC2-BCC3880B02E5}"/>
              </a:ext>
            </a:extLst>
          </p:cNvPr>
          <p:cNvSpPr>
            <a:spLocks noGrp="1"/>
          </p:cNvSpPr>
          <p:nvPr>
            <p:ph type="body" idx="1"/>
          </p:nvPr>
        </p:nvSpPr>
        <p:spPr>
          <a:noFill/>
        </p:spPr>
        <p:txBody>
          <a:bodyPr/>
          <a:lstStyle/>
          <a:p>
            <a:r>
              <a:rPr lang="en-US" altLang="en-US" b="1" u="sng">
                <a:latin typeface="Arial" panose="020B0604020202020204" pitchFamily="34" charset="0"/>
              </a:rPr>
              <a:t>Short Stature (Dwarfism):</a:t>
            </a:r>
            <a:endParaRPr lang="en-US" altLang="en-US">
              <a:latin typeface="Arial" panose="020B0604020202020204" pitchFamily="34" charset="0"/>
            </a:endParaRPr>
          </a:p>
          <a:p>
            <a:r>
              <a:rPr lang="en-US" altLang="en-US">
                <a:latin typeface="Arial" panose="020B0604020202020204" pitchFamily="34" charset="0"/>
              </a:rPr>
              <a:t> </a:t>
            </a:r>
          </a:p>
          <a:p>
            <a:r>
              <a:rPr lang="en-US" altLang="en-US">
                <a:latin typeface="Arial" panose="020B0604020202020204" pitchFamily="34" charset="0"/>
              </a:rPr>
              <a:t>This small size is advantageous in that it keeps them both snugged low to the ground; out of the worst of the alpine weather and requires less energy for the production of plant tissue so that more energy can be utilized for seed development. This dwarfing  typically  involves only the growth shoots (or the green part of the plant) making the flowers seem larger in proportion. </a:t>
            </a:r>
          </a:p>
          <a:p>
            <a:endParaRPr lang="en-US" altLang="en-US">
              <a:latin typeface="Arial" panose="020B0604020202020204" pitchFamily="34" charset="0"/>
            </a:endParaRPr>
          </a:p>
        </p:txBody>
      </p:sp>
      <p:sp>
        <p:nvSpPr>
          <p:cNvPr id="22532" name="Slide Number Placeholder 3">
            <a:extLst>
              <a:ext uri="{FF2B5EF4-FFF2-40B4-BE49-F238E27FC236}">
                <a16:creationId xmlns:a16="http://schemas.microsoft.com/office/drawing/2014/main" id="{3F8D8C6B-1759-4EAE-BDE1-1D332941F7D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011532B-59FD-4D76-A749-301E8CDC8309}" type="slidenum">
              <a:rPr lang="en-US" altLang="en-US" smtClean="0"/>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290791C2-61C4-452B-A8D1-BE508C2EFCD0}"/>
              </a:ext>
            </a:extLst>
          </p:cNvPr>
          <p:cNvSpPr>
            <a:spLocks noGrp="1" noRot="1" noChangeAspect="1" noTextEdit="1"/>
          </p:cNvSpPr>
          <p:nvPr>
            <p:ph type="sldImg"/>
          </p:nvPr>
        </p:nvSpPr>
        <p:spPr>
          <a:ln/>
        </p:spPr>
      </p:sp>
      <p:sp>
        <p:nvSpPr>
          <p:cNvPr id="24579" name="Notes Placeholder 2">
            <a:extLst>
              <a:ext uri="{FF2B5EF4-FFF2-40B4-BE49-F238E27FC236}">
                <a16:creationId xmlns:a16="http://schemas.microsoft.com/office/drawing/2014/main" id="{4B9DF02E-5957-4C79-AB22-5E4A103FB6C2}"/>
              </a:ext>
            </a:extLst>
          </p:cNvPr>
          <p:cNvSpPr>
            <a:spLocks noGrp="1"/>
          </p:cNvSpPr>
          <p:nvPr>
            <p:ph type="body" idx="1"/>
          </p:nvPr>
        </p:nvSpPr>
        <p:spPr>
          <a:noFill/>
        </p:spPr>
        <p:txBody>
          <a:bodyPr/>
          <a:lstStyle/>
          <a:p>
            <a:r>
              <a:rPr lang="en-US" altLang="en-US" b="1">
                <a:latin typeface="Arial" panose="020B0604020202020204" pitchFamily="34" charset="0"/>
              </a:rPr>
              <a:t>Preformation of buds:</a:t>
            </a:r>
            <a:endParaRPr lang="en-US" altLang="en-US">
              <a:latin typeface="Arial" panose="020B0604020202020204" pitchFamily="34" charset="0"/>
            </a:endParaRPr>
          </a:p>
          <a:p>
            <a:r>
              <a:rPr lang="en-US" altLang="en-US" b="1">
                <a:latin typeface="Arial" panose="020B0604020202020204" pitchFamily="34" charset="0"/>
              </a:rPr>
              <a:t> </a:t>
            </a:r>
            <a:endParaRPr lang="en-US" altLang="en-US">
              <a:latin typeface="Arial" panose="020B0604020202020204" pitchFamily="34" charset="0"/>
            </a:endParaRPr>
          </a:p>
          <a:p>
            <a:r>
              <a:rPr lang="en-US" altLang="en-US">
                <a:latin typeface="Arial" panose="020B0604020202020204" pitchFamily="34" charset="0"/>
              </a:rPr>
              <a:t>Flower buds of alpine plants are often begun early in the previous year’s growing season, (sometimes several years before) and are usually well-formed by the end of the summer so that they are safely protected before the winter sets in. Studies on an alpine buttercup pinpointed a cell that eventually gave rise to the yellow flower: it formed the first year, divided many times during the second growing season, formed a bud during the third, and eventually bloomed in the fourth summer. </a:t>
            </a:r>
          </a:p>
          <a:p>
            <a:r>
              <a:rPr lang="en-US" altLang="en-US">
                <a:latin typeface="Arial" panose="020B0604020202020204" pitchFamily="34" charset="0"/>
              </a:rPr>
              <a:t> </a:t>
            </a:r>
          </a:p>
          <a:p>
            <a:r>
              <a:rPr lang="en-US" altLang="en-US" b="1">
                <a:latin typeface="Arial" panose="020B0604020202020204" pitchFamily="34" charset="0"/>
              </a:rPr>
              <a:t>Why would this be an advantage to alpine plants?</a:t>
            </a:r>
            <a:endParaRPr lang="en-US" altLang="en-US">
              <a:latin typeface="Arial" panose="020B0604020202020204" pitchFamily="34" charset="0"/>
            </a:endParaRPr>
          </a:p>
          <a:p>
            <a:r>
              <a:rPr lang="en-US" altLang="en-US" b="1">
                <a:latin typeface="Arial" panose="020B0604020202020204" pitchFamily="34" charset="0"/>
              </a:rPr>
              <a:t> </a:t>
            </a:r>
            <a:endParaRPr lang="en-US" altLang="en-US">
              <a:latin typeface="Arial" panose="020B0604020202020204" pitchFamily="34" charset="0"/>
            </a:endParaRPr>
          </a:p>
          <a:p>
            <a:r>
              <a:rPr lang="en-US" altLang="en-US" u="sng">
                <a:latin typeface="Arial" panose="020B0604020202020204" pitchFamily="34" charset="0"/>
              </a:rPr>
              <a:t>Clue:</a:t>
            </a:r>
            <a:r>
              <a:rPr lang="en-US" altLang="en-US" b="1">
                <a:latin typeface="Arial" panose="020B0604020202020204" pitchFamily="34" charset="0"/>
              </a:rPr>
              <a:t> </a:t>
            </a:r>
            <a:r>
              <a:rPr lang="en-US" altLang="en-US">
                <a:latin typeface="Arial" panose="020B0604020202020204" pitchFamily="34" charset="0"/>
              </a:rPr>
              <a:t>preformation of buds means that the buds are standing at ready to burst forward at the first sign of warming temperatures.</a:t>
            </a:r>
          </a:p>
          <a:p>
            <a:r>
              <a:rPr lang="en-US" altLang="en-US">
                <a:latin typeface="Arial" panose="020B0604020202020204" pitchFamily="34" charset="0"/>
              </a:rPr>
              <a:t> </a:t>
            </a:r>
          </a:p>
          <a:p>
            <a:r>
              <a:rPr lang="en-US" altLang="en-US" u="sng">
                <a:latin typeface="Arial" panose="020B0604020202020204" pitchFamily="34" charset="0"/>
              </a:rPr>
              <a:t>Answer:</a:t>
            </a:r>
            <a:r>
              <a:rPr lang="en-US" altLang="en-US">
                <a:latin typeface="Arial" panose="020B0604020202020204" pitchFamily="34" charset="0"/>
              </a:rPr>
              <a:t> The growth of the plant, as well as the setting and ripening of seeds require the warmth of summers, but with the preset bud formation, the flowering does not require the full warmth of summer. This allows the maximum time to ensure that the seeds have plenty of time to ripen thus protecting plant reproduction. </a:t>
            </a:r>
          </a:p>
          <a:p>
            <a:r>
              <a:rPr lang="en-US" altLang="en-US">
                <a:latin typeface="Arial" panose="020B0604020202020204" pitchFamily="34" charset="0"/>
              </a:rPr>
              <a:t> </a:t>
            </a:r>
          </a:p>
          <a:p>
            <a:r>
              <a:rPr lang="en-US" altLang="en-US">
                <a:latin typeface="Arial" panose="020B0604020202020204" pitchFamily="34" charset="0"/>
              </a:rPr>
              <a:t>Early growth is also made possible because of the large amounts of starches and sugars stored as carbohydrates in below-ground parts during the previous summer’s growing season. Alpine plants are a little like icebergs – a tiny percentage of the plant is above the ground, much like the small percentage of icebergs that show above the surface of the ocean. Some cushion plants that are 4” in diameter are 40 years old and have a 6 foot tap root. The root not only stores the abundant carbohydrate, but also probes for deep water sources and anchors the plant against the constant winds.  You know the saying “the tip of the iceberg” let’s put that in the alpine environment and we could say “the tip of the alpine plant” or “the tip of the forget-me-not”. </a:t>
            </a:r>
          </a:p>
          <a:p>
            <a:r>
              <a:rPr lang="en-US" altLang="en-US">
                <a:latin typeface="Arial" panose="020B0604020202020204" pitchFamily="34" charset="0"/>
              </a:rPr>
              <a:t> </a:t>
            </a:r>
          </a:p>
          <a:p>
            <a:r>
              <a:rPr lang="en-US" altLang="en-US">
                <a:latin typeface="Arial" panose="020B0604020202020204" pitchFamily="34" charset="0"/>
              </a:rPr>
              <a:t>When the plant is dormant during the winter’s low temperatures, the reserve of starches and sugars are not reduced. As temperatures warm in spring, the accumulated carbohydrates are converted for rapid growth. During this period, the plant is using its food faster than it can be made through photosynthesis and the carbohydrates stores are depleted. Many plants may even grow at a deficit until its growth is about 75-90% complete for the season, then plant growth or expansion slows and the stores are replenished. By the onset of dormancy in the fall, the underground carbohydrates are back up to the highest level of the year. </a:t>
            </a:r>
          </a:p>
          <a:p>
            <a:r>
              <a:rPr lang="en-US" altLang="en-US">
                <a:latin typeface="Arial" panose="020B0604020202020204" pitchFamily="34" charset="0"/>
              </a:rPr>
              <a:t> </a:t>
            </a:r>
          </a:p>
          <a:p>
            <a:r>
              <a:rPr lang="en-US" altLang="en-US" b="1">
                <a:latin typeface="Arial" panose="020B0604020202020204" pitchFamily="34" charset="0"/>
              </a:rPr>
              <a:t>Should this fact give us a clue as to the best times of the year to transplant alpine plants for revegetation purposes?</a:t>
            </a:r>
            <a:endParaRPr lang="en-US" altLang="en-US">
              <a:latin typeface="Arial" panose="020B0604020202020204" pitchFamily="34" charset="0"/>
            </a:endParaRPr>
          </a:p>
          <a:p>
            <a:r>
              <a:rPr lang="en-US" altLang="en-US" b="1">
                <a:latin typeface="Arial" panose="020B0604020202020204" pitchFamily="34" charset="0"/>
              </a:rPr>
              <a:t> </a:t>
            </a:r>
            <a:endParaRPr lang="en-US" altLang="en-US">
              <a:latin typeface="Arial" panose="020B0604020202020204" pitchFamily="34" charset="0"/>
            </a:endParaRPr>
          </a:p>
          <a:p>
            <a:r>
              <a:rPr lang="en-US" altLang="en-US" b="1">
                <a:latin typeface="Arial" panose="020B0604020202020204" pitchFamily="34" charset="0"/>
              </a:rPr>
              <a:t>When would be the best time or times to transplant alpine plants? Why?</a:t>
            </a:r>
            <a:endParaRPr lang="en-US" altLang="en-US">
              <a:latin typeface="Arial" panose="020B0604020202020204" pitchFamily="34" charset="0"/>
            </a:endParaRPr>
          </a:p>
          <a:p>
            <a:r>
              <a:rPr lang="en-US" altLang="en-US" b="1">
                <a:latin typeface="Arial" panose="020B0604020202020204" pitchFamily="34" charset="0"/>
              </a:rPr>
              <a:t> </a:t>
            </a:r>
            <a:endParaRPr lang="en-US" altLang="en-US">
              <a:latin typeface="Arial" panose="020B0604020202020204" pitchFamily="34" charset="0"/>
            </a:endParaRPr>
          </a:p>
          <a:p>
            <a:r>
              <a:rPr lang="en-US" altLang="en-US" b="1" u="sng">
                <a:latin typeface="Arial" panose="020B0604020202020204" pitchFamily="34" charset="0"/>
              </a:rPr>
              <a:t>Answer:</a:t>
            </a:r>
            <a:r>
              <a:rPr lang="en-US" altLang="en-US" b="1">
                <a:latin typeface="Arial" panose="020B0604020202020204" pitchFamily="34" charset="0"/>
              </a:rPr>
              <a:t> </a:t>
            </a:r>
            <a:r>
              <a:rPr lang="en-US" altLang="en-US">
                <a:latin typeface="Arial" panose="020B0604020202020204" pitchFamily="34" charset="0"/>
              </a:rPr>
              <a:t>During the spring and fall when the roots contain substantial carbohydrate stores to help the plant establish itself and fight the stress of being moved, and being exposed to the elements (even briefly).</a:t>
            </a:r>
          </a:p>
          <a:p>
            <a:endParaRPr lang="en-US" altLang="en-US">
              <a:latin typeface="Arial" panose="020B0604020202020204" pitchFamily="34" charset="0"/>
            </a:endParaRPr>
          </a:p>
        </p:txBody>
      </p:sp>
      <p:sp>
        <p:nvSpPr>
          <p:cNvPr id="24580" name="Slide Number Placeholder 3">
            <a:extLst>
              <a:ext uri="{FF2B5EF4-FFF2-40B4-BE49-F238E27FC236}">
                <a16:creationId xmlns:a16="http://schemas.microsoft.com/office/drawing/2014/main" id="{E721AFCF-11E9-4D79-BF88-67539257922E}"/>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54A482-0B24-4473-AD79-62E30082EF6D}" type="slidenum">
              <a:rPr lang="en-US" altLang="en-US" smtClean="0"/>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BA26627D-D665-489C-A9DD-B2181DA6D4EA}"/>
              </a:ext>
            </a:extLst>
          </p:cNvPr>
          <p:cNvSpPr>
            <a:spLocks noGrp="1" noRot="1" noChangeAspect="1" noTextEdit="1"/>
          </p:cNvSpPr>
          <p:nvPr>
            <p:ph type="sldImg"/>
          </p:nvPr>
        </p:nvSpPr>
        <p:spPr>
          <a:ln/>
        </p:spPr>
      </p:sp>
      <p:sp>
        <p:nvSpPr>
          <p:cNvPr id="26627" name="Notes Placeholder 2">
            <a:extLst>
              <a:ext uri="{FF2B5EF4-FFF2-40B4-BE49-F238E27FC236}">
                <a16:creationId xmlns:a16="http://schemas.microsoft.com/office/drawing/2014/main" id="{A78B41A7-D7C4-496A-BEC8-8E5BBE431295}"/>
              </a:ext>
            </a:extLst>
          </p:cNvPr>
          <p:cNvSpPr>
            <a:spLocks noGrp="1"/>
          </p:cNvSpPr>
          <p:nvPr>
            <p:ph type="body" idx="1"/>
          </p:nvPr>
        </p:nvSpPr>
        <p:spPr>
          <a:noFill/>
        </p:spPr>
        <p:txBody>
          <a:bodyPr/>
          <a:lstStyle/>
          <a:p>
            <a:r>
              <a:rPr lang="en-US" altLang="en-US">
                <a:latin typeface="Arial" panose="020B0604020202020204" pitchFamily="34" charset="0"/>
              </a:rPr>
              <a:t>Koenigia G4/S2 Secure Globally, Imperiled in state – 6. occurrences recorded in Wyoming, 15 in Colorado, 4 in Montana</a:t>
            </a:r>
          </a:p>
          <a:p>
            <a:endParaRPr lang="en-US" altLang="en-US">
              <a:latin typeface="Arial" panose="020B0604020202020204" pitchFamily="34" charset="0"/>
            </a:endParaRPr>
          </a:p>
          <a:p>
            <a:r>
              <a:rPr lang="en-US" altLang="en-US" b="1" u="sng">
                <a:latin typeface="Arial" panose="020B0604020202020204" pitchFamily="34" charset="0"/>
              </a:rPr>
              <a:t>Perennial Growth Forms:</a:t>
            </a:r>
            <a:endParaRPr lang="en-US" altLang="en-US">
              <a:latin typeface="Arial" panose="020B0604020202020204" pitchFamily="34" charset="0"/>
            </a:endParaRPr>
          </a:p>
          <a:p>
            <a:r>
              <a:rPr lang="en-US" altLang="en-US">
                <a:latin typeface="Arial" panose="020B0604020202020204" pitchFamily="34" charset="0"/>
              </a:rPr>
              <a:t> </a:t>
            </a:r>
          </a:p>
          <a:p>
            <a:r>
              <a:rPr lang="en-US" altLang="en-US">
                <a:latin typeface="Arial" panose="020B0604020202020204" pitchFamily="34" charset="0"/>
              </a:rPr>
              <a:t>Most alpine plants are perennial. </a:t>
            </a:r>
          </a:p>
          <a:p>
            <a:r>
              <a:rPr lang="en-US" altLang="en-US">
                <a:latin typeface="Arial" panose="020B0604020202020204" pitchFamily="34" charset="0"/>
              </a:rPr>
              <a:t> </a:t>
            </a:r>
          </a:p>
          <a:p>
            <a:r>
              <a:rPr lang="en-US" altLang="en-US" b="1">
                <a:latin typeface="Arial" panose="020B0604020202020204" pitchFamily="34" charset="0"/>
              </a:rPr>
              <a:t>Can anyone tell me the difference between a perennial plant and an annual plant?</a:t>
            </a:r>
            <a:endParaRPr lang="en-US" altLang="en-US">
              <a:latin typeface="Arial" panose="020B0604020202020204" pitchFamily="34" charset="0"/>
            </a:endParaRPr>
          </a:p>
          <a:p>
            <a:r>
              <a:rPr lang="en-US" altLang="en-US">
                <a:latin typeface="Arial" panose="020B0604020202020204" pitchFamily="34" charset="0"/>
              </a:rPr>
              <a:t> </a:t>
            </a:r>
          </a:p>
          <a:p>
            <a:r>
              <a:rPr lang="en-US" altLang="en-US" u="sng">
                <a:latin typeface="Arial" panose="020B0604020202020204" pitchFamily="34" charset="0"/>
              </a:rPr>
              <a:t>Answer:</a:t>
            </a:r>
            <a:endParaRPr lang="en-US" altLang="en-US">
              <a:latin typeface="Arial" panose="020B0604020202020204" pitchFamily="34" charset="0"/>
            </a:endParaRPr>
          </a:p>
          <a:p>
            <a:r>
              <a:rPr lang="en-US" altLang="en-US">
                <a:latin typeface="Arial" panose="020B0604020202020204" pitchFamily="34" charset="0"/>
              </a:rPr>
              <a:t>A perennial plant lives more than two years.</a:t>
            </a:r>
          </a:p>
          <a:p>
            <a:r>
              <a:rPr lang="en-US" altLang="en-US">
                <a:latin typeface="Arial" panose="020B0604020202020204" pitchFamily="34" charset="0"/>
              </a:rPr>
              <a:t>An annual plant germinates, </a:t>
            </a:r>
            <a:r>
              <a:rPr lang="en-US" altLang="en-US" u="sng">
                <a:latin typeface="Arial" panose="020B0604020202020204" pitchFamily="34" charset="0"/>
                <a:hlinkClick r:id="rId3" tooltip="Flower"/>
              </a:rPr>
              <a:t>flowers</a:t>
            </a:r>
            <a:r>
              <a:rPr lang="en-US" altLang="en-US">
                <a:latin typeface="Arial" panose="020B0604020202020204" pitchFamily="34" charset="0"/>
              </a:rPr>
              <a:t> and dies in one </a:t>
            </a:r>
            <a:r>
              <a:rPr lang="en-US" altLang="en-US" u="sng">
                <a:latin typeface="Arial" panose="020B0604020202020204" pitchFamily="34" charset="0"/>
                <a:hlinkClick r:id="rId4" tooltip="Year"/>
              </a:rPr>
              <a:t>year</a:t>
            </a:r>
            <a:r>
              <a:rPr lang="en-US" altLang="en-US">
                <a:latin typeface="Arial" panose="020B0604020202020204" pitchFamily="34" charset="0"/>
              </a:rPr>
              <a:t>.</a:t>
            </a:r>
          </a:p>
          <a:p>
            <a:r>
              <a:rPr lang="en-US" altLang="en-US">
                <a:latin typeface="Arial" panose="020B0604020202020204" pitchFamily="34" charset="0"/>
              </a:rPr>
              <a:t> </a:t>
            </a:r>
          </a:p>
          <a:p>
            <a:r>
              <a:rPr lang="en-US" altLang="en-US">
                <a:latin typeface="Arial" panose="020B0604020202020204" pitchFamily="34" charset="0"/>
              </a:rPr>
              <a:t>Why would it be advantageous for alpine plants to be perennial?</a:t>
            </a:r>
          </a:p>
          <a:p>
            <a:r>
              <a:rPr lang="en-US" altLang="en-US">
                <a:latin typeface="Arial" panose="020B0604020202020204" pitchFamily="34" charset="0"/>
              </a:rPr>
              <a:t> </a:t>
            </a:r>
          </a:p>
          <a:p>
            <a:r>
              <a:rPr lang="en-US" altLang="en-US" u="sng">
                <a:latin typeface="Arial" panose="020B0604020202020204" pitchFamily="34" charset="0"/>
              </a:rPr>
              <a:t>Answer:</a:t>
            </a:r>
            <a:r>
              <a:rPr lang="en-US" altLang="en-US">
                <a:latin typeface="Arial" panose="020B0604020202020204" pitchFamily="34" charset="0"/>
              </a:rPr>
              <a:t> Again, short growing season. Would be very difficult for a plant seed to germinate, produce stems, leaves, flowers and produce seeds for a new crop of plants within a single growing season. It puts annual plants at a significant disadvantage when completing for nutrients, space and water!! Especially considering drought cycles.</a:t>
            </a:r>
          </a:p>
          <a:p>
            <a:r>
              <a:rPr lang="en-US" altLang="en-US">
                <a:latin typeface="Arial" panose="020B0604020202020204" pitchFamily="34" charset="0"/>
              </a:rPr>
              <a:t> </a:t>
            </a:r>
          </a:p>
          <a:p>
            <a:r>
              <a:rPr lang="en-US" altLang="en-US">
                <a:latin typeface="Arial" panose="020B0604020202020204" pitchFamily="34" charset="0"/>
              </a:rPr>
              <a:t>A perennial plant can just add to what is already established, depends on a stable root system and is able to survive without flowering if the season is particularly bad (like in 2001!). In the alpine some plants, like an old-man-of-the-mountains, are ten to fifteen years old before they ever flower. The old man of the mountain typically spends its first 6-8 years of life producing only leaves and storing reserves in its thick underground root. When enough carbohydrate accumulates, floral buds develop &amp; the following year the plant blooms, seeds mature, and the plant dies. Unlike sunflowers at lower elevations (annuals), the alpine sunflower compensates for the short, cold winters by being a long-lived perennial.</a:t>
            </a:r>
          </a:p>
        </p:txBody>
      </p:sp>
      <p:sp>
        <p:nvSpPr>
          <p:cNvPr id="26628" name="Slide Number Placeholder 3">
            <a:extLst>
              <a:ext uri="{FF2B5EF4-FFF2-40B4-BE49-F238E27FC236}">
                <a16:creationId xmlns:a16="http://schemas.microsoft.com/office/drawing/2014/main" id="{60785AD0-3920-48BA-9299-3FF6E91A2AC4}"/>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15DED1-23C7-45B0-B86A-D5A361CE76F4}" type="slidenum">
              <a:rPr lang="en-US" altLang="en-US" smtClean="0"/>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53605E87-DACA-4E3F-97A6-3F0B2DA15CD4}"/>
              </a:ext>
            </a:extLst>
          </p:cNvPr>
          <p:cNvSpPr>
            <a:spLocks noGrp="1" noRot="1" noChangeAspect="1" noTextEdit="1"/>
          </p:cNvSpPr>
          <p:nvPr>
            <p:ph type="sldImg"/>
          </p:nvPr>
        </p:nvSpPr>
        <p:spPr>
          <a:ln/>
        </p:spPr>
      </p:sp>
      <p:sp>
        <p:nvSpPr>
          <p:cNvPr id="28675" name="Notes Placeholder 2">
            <a:extLst>
              <a:ext uri="{FF2B5EF4-FFF2-40B4-BE49-F238E27FC236}">
                <a16:creationId xmlns:a16="http://schemas.microsoft.com/office/drawing/2014/main" id="{42BB6ABB-212A-43DB-992D-E63B71EB8631}"/>
              </a:ext>
            </a:extLst>
          </p:cNvPr>
          <p:cNvSpPr>
            <a:spLocks noGrp="1"/>
          </p:cNvSpPr>
          <p:nvPr>
            <p:ph type="body" idx="1"/>
          </p:nvPr>
        </p:nvSpPr>
        <p:spPr>
          <a:noFill/>
        </p:spPr>
        <p:txBody>
          <a:bodyPr/>
          <a:lstStyle/>
          <a:p>
            <a:r>
              <a:rPr lang="en-US" altLang="en-US">
                <a:latin typeface="Arial" panose="020B0604020202020204" pitchFamily="34" charset="0"/>
              </a:rPr>
              <a:t>Another way the alpine buttercup improves its chances of survival is by using the intense ultraviolet radiation available in the alpine to it’s advantage. </a:t>
            </a:r>
          </a:p>
          <a:p>
            <a:endParaRPr lang="en-US" altLang="en-US">
              <a:latin typeface="Arial" panose="020B0604020202020204" pitchFamily="34" charset="0"/>
            </a:endParaRPr>
          </a:p>
          <a:p>
            <a:r>
              <a:rPr lang="en-US" altLang="en-US">
                <a:latin typeface="Arial" panose="020B0604020202020204" pitchFamily="34" charset="0"/>
              </a:rPr>
              <a:t>What strategy do you think this amazing little plant is using?</a:t>
            </a:r>
          </a:p>
          <a:p>
            <a:endParaRPr lang="en-US" altLang="en-US">
              <a:latin typeface="Arial" panose="020B0604020202020204" pitchFamily="34" charset="0"/>
            </a:endParaRPr>
          </a:p>
          <a:p>
            <a:r>
              <a:rPr lang="en-US" altLang="en-US">
                <a:latin typeface="Arial" panose="020B0604020202020204" pitchFamily="34" charset="0"/>
              </a:rPr>
              <a:t>The production of viable seeds requires heat. Can you see how shiny it’s petals are? </a:t>
            </a:r>
          </a:p>
          <a:p>
            <a:r>
              <a:rPr lang="en-US" altLang="en-US">
                <a:latin typeface="Arial" panose="020B0604020202020204" pitchFamily="34" charset="0"/>
              </a:rPr>
              <a:t>This amazing plant uses its shiny petals to reflect sunlight onto the developing seeds and can raise the internal temperature of it’s flower 12-14 degrees.</a:t>
            </a:r>
          </a:p>
          <a:p>
            <a:endParaRPr lang="en-US" altLang="en-US">
              <a:latin typeface="Arial" panose="020B0604020202020204" pitchFamily="34" charset="0"/>
            </a:endParaRPr>
          </a:p>
          <a:p>
            <a:r>
              <a:rPr lang="en-US" altLang="en-US">
                <a:latin typeface="Arial" panose="020B0604020202020204" pitchFamily="34" charset="0"/>
              </a:rPr>
              <a:t>This also attracts pollinators who seek the warmth.</a:t>
            </a:r>
          </a:p>
        </p:txBody>
      </p:sp>
      <p:sp>
        <p:nvSpPr>
          <p:cNvPr id="28676" name="Slide Number Placeholder 3">
            <a:extLst>
              <a:ext uri="{FF2B5EF4-FFF2-40B4-BE49-F238E27FC236}">
                <a16:creationId xmlns:a16="http://schemas.microsoft.com/office/drawing/2014/main" id="{26C25E12-AC3C-4085-85FE-D55B555527CE}"/>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3148997-C852-45EA-A1FF-1AFAB7BC895F}" type="slidenum">
              <a:rPr lang="en-US" altLang="en-US" smtClean="0"/>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293FC516-A65A-4112-835F-12E9DCDA274D}"/>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1F6D7C9D-1119-4084-AB26-F98BAAF64AEC}"/>
              </a:ext>
            </a:extLst>
          </p:cNvPr>
          <p:cNvSpPr>
            <a:spLocks noGrp="1"/>
          </p:cNvSpPr>
          <p:nvPr>
            <p:ph type="body" idx="1"/>
          </p:nvPr>
        </p:nvSpPr>
        <p:spPr>
          <a:noFill/>
        </p:spPr>
        <p:txBody>
          <a:bodyPr/>
          <a:lstStyle/>
          <a:p>
            <a:r>
              <a:rPr lang="en-US" altLang="en-US">
                <a:latin typeface="Arial" panose="020B0604020202020204" pitchFamily="34" charset="0"/>
              </a:rPr>
              <a:t>Viviparous bistort has the potential to reproduce in two different ways. These plants form vegetative bulbils along its spike and white flowers at its tip. Although the flowers have the potential for producing seeds, viable seeds of this plant have never been reported in the Rocky Mountains. Instead, the bulbils drop from the parent plant and establish themselves immediately, sometimes sprouting before they are even shed by the parent plant. These plants essentially give live birth.</a:t>
            </a:r>
          </a:p>
        </p:txBody>
      </p:sp>
      <p:sp>
        <p:nvSpPr>
          <p:cNvPr id="30724" name="Slide Number Placeholder 3">
            <a:extLst>
              <a:ext uri="{FF2B5EF4-FFF2-40B4-BE49-F238E27FC236}">
                <a16:creationId xmlns:a16="http://schemas.microsoft.com/office/drawing/2014/main" id="{A00D7A79-F891-467A-ACA6-9ACCF9EB7F84}"/>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22233F-7232-45F5-A79F-D2B3D41A574A}" type="slidenum">
              <a:rPr lang="en-US" altLang="en-US" smtClean="0"/>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207179CB-061A-4501-BDE3-EADE8291E325}"/>
              </a:ext>
            </a:extLst>
          </p:cNvPr>
          <p:cNvSpPr>
            <a:spLocks noGrp="1" noRot="1" noChangeAspect="1" noTextEdit="1"/>
          </p:cNvSpPr>
          <p:nvPr>
            <p:ph type="sldImg"/>
          </p:nvPr>
        </p:nvSpPr>
        <p:spPr>
          <a:ln/>
        </p:spPr>
      </p:sp>
      <p:sp>
        <p:nvSpPr>
          <p:cNvPr id="32771" name="Notes Placeholder 2">
            <a:extLst>
              <a:ext uri="{FF2B5EF4-FFF2-40B4-BE49-F238E27FC236}">
                <a16:creationId xmlns:a16="http://schemas.microsoft.com/office/drawing/2014/main" id="{66F5399E-5767-4A4D-8D07-D39AC746E292}"/>
              </a:ext>
            </a:extLst>
          </p:cNvPr>
          <p:cNvSpPr>
            <a:spLocks noGrp="1"/>
          </p:cNvSpPr>
          <p:nvPr>
            <p:ph type="body" idx="1"/>
          </p:nvPr>
        </p:nvSpPr>
        <p:spPr>
          <a:noFill/>
        </p:spPr>
        <p:txBody>
          <a:bodyPr/>
          <a:lstStyle/>
          <a:p>
            <a:r>
              <a:rPr lang="en-US" altLang="en-US" b="1" u="sng">
                <a:latin typeface="Arial" panose="020B0604020202020204" pitchFamily="34" charset="0"/>
              </a:rPr>
              <a:t>Leaf and flower orientation</a:t>
            </a:r>
            <a:endParaRPr lang="en-US" altLang="en-US">
              <a:latin typeface="Arial" panose="020B0604020202020204" pitchFamily="34" charset="0"/>
            </a:endParaRPr>
          </a:p>
          <a:p>
            <a:r>
              <a:rPr lang="en-US" altLang="en-US" b="1">
                <a:latin typeface="Arial" panose="020B0604020202020204" pitchFamily="34" charset="0"/>
              </a:rPr>
              <a:t> </a:t>
            </a:r>
            <a:endParaRPr lang="en-US" altLang="en-US">
              <a:latin typeface="Arial" panose="020B0604020202020204" pitchFamily="34" charset="0"/>
            </a:endParaRPr>
          </a:p>
          <a:p>
            <a:r>
              <a:rPr lang="en-US" altLang="en-US">
                <a:latin typeface="Arial" panose="020B0604020202020204" pitchFamily="34" charset="0"/>
              </a:rPr>
              <a:t>There are whole habitats that exist in the alpine environment known as cushion plant communities. These plants are the perfect example of leaf and flower adaptations in alpine plants. These small low growing mats allow the wind to flow over them much as wind over an airplane wing. At the same time, there is maximal exposure of leaf surface for photosynthesis. Temperatures are often several degrees higher on the inside of a cushion plant than on the outside, the colder it is outside, the greater the difference. The outer parts of the cushion slows the impact of the wind on the inner part and reduces its drying effect. The tightly packed branches also cause the plant to catch blown in dirt which together with old leaves, absorbs moisture and contributes to soil building and stabilization. </a:t>
            </a:r>
          </a:p>
          <a:p>
            <a:r>
              <a:rPr lang="en-US" altLang="en-US">
                <a:latin typeface="Arial" panose="020B0604020202020204" pitchFamily="34" charset="0"/>
              </a:rPr>
              <a:t> </a:t>
            </a:r>
          </a:p>
          <a:p>
            <a:r>
              <a:rPr lang="en-US" altLang="en-US">
                <a:latin typeface="Arial" panose="020B0604020202020204" pitchFamily="34" charset="0"/>
              </a:rPr>
              <a:t>Radial Symmetry or “rosette growth” like the deep rooted spring beauty may be even less exposed to desiccating winds than a cushion since it may be flatter to the ground. It grows in the warmer air at the soil’s surface, receiving direct sunlight as well as reflected heat from beneath. There is little or no vertical separation between the leaves, thus a happy balance is attained between the greatest exposure to light and the least exposure to cold, wind damage and drying. Water coming from the roots has the shortest possible distance to travel to the leaf tips. </a:t>
            </a:r>
          </a:p>
          <a:p>
            <a:r>
              <a:rPr lang="en-US" altLang="en-US">
                <a:latin typeface="Arial" panose="020B0604020202020204" pitchFamily="34" charset="0"/>
              </a:rPr>
              <a:t> </a:t>
            </a:r>
          </a:p>
          <a:p>
            <a:r>
              <a:rPr lang="en-US" altLang="en-US">
                <a:latin typeface="Arial" panose="020B0604020202020204" pitchFamily="34" charset="0"/>
              </a:rPr>
              <a:t>Radial Symmetry is also especially efficient for plants whose moisture, lights and nutrients come from all directions. In the alpine, there are no trees or large shrubs to shade or to usurp soil moisture. </a:t>
            </a:r>
          </a:p>
          <a:p>
            <a:r>
              <a:rPr lang="en-US" altLang="en-US">
                <a:latin typeface="Arial" panose="020B0604020202020204" pitchFamily="34" charset="0"/>
              </a:rPr>
              <a:t> </a:t>
            </a:r>
          </a:p>
          <a:p>
            <a:r>
              <a:rPr lang="en-US" altLang="en-US">
                <a:latin typeface="Arial" panose="020B0604020202020204" pitchFamily="34" charset="0"/>
              </a:rPr>
              <a:t>Succulence, combined with a rosette form, provides even greater protection against high altitude desiccation. This deep rooted spring beauty’s leaves are also coated with a waxy surface preventing evaporation of precious moisture. In addition, the leaves of the plant have a profusion of interior cells filled with a slightly mucilaginous sap, unlike the watery sap of most plants.</a:t>
            </a:r>
          </a:p>
          <a:p>
            <a:r>
              <a:rPr lang="en-US" altLang="en-US">
                <a:latin typeface="Arial" panose="020B0604020202020204" pitchFamily="34" charset="0"/>
              </a:rPr>
              <a:t> </a:t>
            </a:r>
          </a:p>
          <a:p>
            <a:r>
              <a:rPr lang="en-US" altLang="en-US" b="1">
                <a:latin typeface="Arial" panose="020B0604020202020204" pitchFamily="34" charset="0"/>
              </a:rPr>
              <a:t>Can you tell me other types of plants that are succulent?</a:t>
            </a:r>
            <a:endParaRPr lang="en-US" altLang="en-US">
              <a:latin typeface="Arial" panose="020B0604020202020204" pitchFamily="34" charset="0"/>
            </a:endParaRPr>
          </a:p>
          <a:p>
            <a:r>
              <a:rPr lang="en-US" altLang="en-US">
                <a:latin typeface="Arial" panose="020B0604020202020204" pitchFamily="34" charset="0"/>
              </a:rPr>
              <a:t> </a:t>
            </a:r>
          </a:p>
          <a:p>
            <a:r>
              <a:rPr lang="en-US" altLang="en-US" u="sng">
                <a:latin typeface="Arial" panose="020B0604020202020204" pitchFamily="34" charset="0"/>
              </a:rPr>
              <a:t>Clue:</a:t>
            </a:r>
            <a:r>
              <a:rPr lang="en-US" altLang="en-US">
                <a:latin typeface="Arial" panose="020B0604020202020204" pitchFamily="34" charset="0"/>
              </a:rPr>
              <a:t> the sap of this plant is often used as a topical ointment for burns, cuts and abrasions.</a:t>
            </a:r>
          </a:p>
          <a:p>
            <a:r>
              <a:rPr lang="en-US" altLang="en-US">
                <a:latin typeface="Arial" panose="020B0604020202020204" pitchFamily="34" charset="0"/>
              </a:rPr>
              <a:t> </a:t>
            </a:r>
          </a:p>
          <a:p>
            <a:r>
              <a:rPr lang="en-US" altLang="en-US" u="sng">
                <a:latin typeface="Arial" panose="020B0604020202020204" pitchFamily="34" charset="0"/>
              </a:rPr>
              <a:t>Answer:</a:t>
            </a:r>
            <a:r>
              <a:rPr lang="en-US" altLang="en-US">
                <a:latin typeface="Arial" panose="020B0604020202020204" pitchFamily="34" charset="0"/>
              </a:rPr>
              <a:t> Cactus and cactus like plants including Jade, Aloe Vera, etc.</a:t>
            </a:r>
          </a:p>
          <a:p>
            <a:endParaRPr lang="en-US" altLang="en-US">
              <a:latin typeface="Arial" panose="020B0604020202020204" pitchFamily="34" charset="0"/>
            </a:endParaRPr>
          </a:p>
        </p:txBody>
      </p:sp>
      <p:sp>
        <p:nvSpPr>
          <p:cNvPr id="32772" name="Slide Number Placeholder 3">
            <a:extLst>
              <a:ext uri="{FF2B5EF4-FFF2-40B4-BE49-F238E27FC236}">
                <a16:creationId xmlns:a16="http://schemas.microsoft.com/office/drawing/2014/main" id="{4E40F92F-0DDC-4891-9B76-2F895EC560F5}"/>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527246-069B-4ED3-97FC-87CFBEFB33F6}" type="slidenum">
              <a:rPr lang="en-US" altLang="en-US" smtClean="0"/>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F22CF5D0-4753-452A-A22E-3FA231C719E3}"/>
              </a:ext>
            </a:extLst>
          </p:cNvPr>
          <p:cNvSpPr>
            <a:spLocks noGrp="1" noRot="1" noChangeAspect="1" noTextEdit="1"/>
          </p:cNvSpPr>
          <p:nvPr>
            <p:ph type="sldImg"/>
          </p:nvPr>
        </p:nvSpPr>
        <p:spPr>
          <a:ln/>
        </p:spPr>
      </p:sp>
      <p:sp>
        <p:nvSpPr>
          <p:cNvPr id="34819" name="Notes Placeholder 2">
            <a:extLst>
              <a:ext uri="{FF2B5EF4-FFF2-40B4-BE49-F238E27FC236}">
                <a16:creationId xmlns:a16="http://schemas.microsoft.com/office/drawing/2014/main" id="{C2AB3E02-FBE0-44E1-A993-60BC80EC178A}"/>
              </a:ext>
            </a:extLst>
          </p:cNvPr>
          <p:cNvSpPr>
            <a:spLocks noGrp="1"/>
          </p:cNvSpPr>
          <p:nvPr>
            <p:ph type="body" idx="1"/>
          </p:nvPr>
        </p:nvSpPr>
        <p:spPr>
          <a:noFill/>
        </p:spPr>
        <p:txBody>
          <a:bodyPr/>
          <a:lstStyle/>
          <a:p>
            <a:r>
              <a:rPr lang="en-US" altLang="en-US" b="1" u="sng">
                <a:latin typeface="Arial" panose="020B0604020202020204" pitchFamily="34" charset="0"/>
              </a:rPr>
              <a:t>Pubescence:</a:t>
            </a:r>
            <a:endParaRPr lang="en-US" altLang="en-US">
              <a:latin typeface="Arial" panose="020B0604020202020204" pitchFamily="34" charset="0"/>
            </a:endParaRPr>
          </a:p>
          <a:p>
            <a:r>
              <a:rPr lang="en-US" altLang="en-US" b="1">
                <a:latin typeface="Arial" panose="020B0604020202020204" pitchFamily="34" charset="0"/>
              </a:rPr>
              <a:t> </a:t>
            </a:r>
            <a:endParaRPr lang="en-US" altLang="en-US">
              <a:latin typeface="Arial" panose="020B0604020202020204" pitchFamily="34" charset="0"/>
            </a:endParaRPr>
          </a:p>
          <a:p>
            <a:r>
              <a:rPr lang="en-US" altLang="en-US">
                <a:latin typeface="Arial" panose="020B0604020202020204" pitchFamily="34" charset="0"/>
              </a:rPr>
              <a:t>This alpine forget-me-not is a good example of an alpine plant with dense pubescence. These densely pubescent plants look pale gray-green, softness that is even more distinctive when the plant is not in bloom.  Beneath the various coatings, this plant is as green as lowland plants. The hairs are known as pubescence. These hairs protect the plants stomata (the pores through which the plants breath). The hairs diffuse the strong alpine sunlight, reducing both the intensity and directness of sunlight reaching the leaf surface. Although this is not sufficient to upset photosynthesis, it may cause cell damage if combined with high reflection from rock and snow surfaces. The same insulating hairs can measurable reduce water loss, of immense value in areas of sparse moisture and high winds.</a:t>
            </a:r>
          </a:p>
          <a:p>
            <a:endParaRPr lang="en-US" altLang="en-US">
              <a:latin typeface="Arial" panose="020B0604020202020204" pitchFamily="34" charset="0"/>
            </a:endParaRPr>
          </a:p>
        </p:txBody>
      </p:sp>
      <p:sp>
        <p:nvSpPr>
          <p:cNvPr id="34820" name="Slide Number Placeholder 3">
            <a:extLst>
              <a:ext uri="{FF2B5EF4-FFF2-40B4-BE49-F238E27FC236}">
                <a16:creationId xmlns:a16="http://schemas.microsoft.com/office/drawing/2014/main" id="{A24570D1-085A-4B8B-9704-66FE435D03E4}"/>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36A4218-2211-4047-B4C6-17E0F7867783}" type="slidenum">
              <a:rPr lang="en-US" altLang="en-US" smtClean="0"/>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5720426B-12FF-441B-813F-0EEC690DBDC1}"/>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D3FFDB94-D9CC-46DC-AE22-5FF0FF8BB287}"/>
              </a:ext>
            </a:extLst>
          </p:cNvPr>
          <p:cNvSpPr>
            <a:spLocks noGrp="1"/>
          </p:cNvSpPr>
          <p:nvPr>
            <p:ph type="body" idx="1"/>
          </p:nvPr>
        </p:nvSpPr>
        <p:spPr>
          <a:noFill/>
        </p:spPr>
        <p:txBody>
          <a:bodyPr/>
          <a:lstStyle/>
          <a:p>
            <a:r>
              <a:rPr lang="en-US" altLang="en-US">
                <a:latin typeface="Arial" panose="020B0604020202020204" pitchFamily="34" charset="0"/>
              </a:rPr>
              <a:t>While the hairs reflect visible light rays, they trap heat rays, warming the surface of the plant in a greenhouse like effect. When the alpine forget-me-not is in bud, that bud looks like an elfin ear muff. Because of this furriness, the alpine forget-me-not is one of the earliest flowering plants at very high elevations.</a:t>
            </a:r>
          </a:p>
          <a:p>
            <a:endParaRPr lang="en-US" altLang="en-US">
              <a:latin typeface="Arial" panose="020B0604020202020204" pitchFamily="34" charset="0"/>
            </a:endParaRPr>
          </a:p>
        </p:txBody>
      </p:sp>
      <p:sp>
        <p:nvSpPr>
          <p:cNvPr id="36868" name="Slide Number Placeholder 3">
            <a:extLst>
              <a:ext uri="{FF2B5EF4-FFF2-40B4-BE49-F238E27FC236}">
                <a16:creationId xmlns:a16="http://schemas.microsoft.com/office/drawing/2014/main" id="{4A5B7ECD-F012-4283-BF68-4DA72789825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689050-6ACA-43CD-9B01-D18E088055E1}" type="slidenum">
              <a:rPr lang="en-US" altLang="en-US" smtClean="0"/>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FBFC5072-11B3-449C-8DCE-120C1065F87C}"/>
              </a:ext>
            </a:extLst>
          </p:cNvPr>
          <p:cNvSpPr>
            <a:spLocks noGrp="1" noRot="1" noChangeAspect="1" noTextEdit="1"/>
          </p:cNvSpPr>
          <p:nvPr>
            <p:ph type="sldImg"/>
          </p:nvPr>
        </p:nvSpPr>
        <p:spPr>
          <a:ln/>
        </p:spPr>
      </p:sp>
      <p:sp>
        <p:nvSpPr>
          <p:cNvPr id="38915" name="Notes Placeholder 2">
            <a:extLst>
              <a:ext uri="{FF2B5EF4-FFF2-40B4-BE49-F238E27FC236}">
                <a16:creationId xmlns:a16="http://schemas.microsoft.com/office/drawing/2014/main" id="{C0CB49B5-D728-4535-A936-799D571178E3}"/>
              </a:ext>
            </a:extLst>
          </p:cNvPr>
          <p:cNvSpPr>
            <a:spLocks noGrp="1"/>
          </p:cNvSpPr>
          <p:nvPr>
            <p:ph type="body" idx="1"/>
          </p:nvPr>
        </p:nvSpPr>
        <p:spPr>
          <a:noFill/>
        </p:spPr>
        <p:txBody>
          <a:bodyPr/>
          <a:lstStyle/>
          <a:p>
            <a:r>
              <a:rPr lang="en-US" altLang="en-US">
                <a:latin typeface="Arial" panose="020B0604020202020204" pitchFamily="34" charset="0"/>
              </a:rPr>
              <a:t>Some alpine plants like this alpine poppy (a tracked species) have dark hairs on their buds which absorb even more heat than white hairs, warming the developing flower within. </a:t>
            </a:r>
          </a:p>
          <a:p>
            <a:endParaRPr lang="en-US" altLang="en-US">
              <a:latin typeface="Arial" panose="020B0604020202020204" pitchFamily="34" charset="0"/>
            </a:endParaRPr>
          </a:p>
        </p:txBody>
      </p:sp>
      <p:sp>
        <p:nvSpPr>
          <p:cNvPr id="38916" name="Slide Number Placeholder 3">
            <a:extLst>
              <a:ext uri="{FF2B5EF4-FFF2-40B4-BE49-F238E27FC236}">
                <a16:creationId xmlns:a16="http://schemas.microsoft.com/office/drawing/2014/main" id="{C784E215-F5AE-43A3-9DB3-6DA78F886A13}"/>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7236ADF-E2A0-4454-9AF6-AAD2119B6028}" type="slidenum">
              <a:rPr lang="en-US" altLang="en-US" smtClean="0"/>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3FA907FF-9ABC-4EBE-B571-C2B7150E5E52}"/>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6F9102EE-258F-4FD0-AC7A-44AF473E66DA}"/>
              </a:ext>
            </a:extLst>
          </p:cNvPr>
          <p:cNvSpPr>
            <a:spLocks noGrp="1"/>
          </p:cNvSpPr>
          <p:nvPr>
            <p:ph type="body" idx="1"/>
          </p:nvPr>
        </p:nvSpPr>
        <p:spPr>
          <a:noFill/>
        </p:spPr>
        <p:txBody>
          <a:bodyPr/>
          <a:lstStyle/>
          <a:p>
            <a:r>
              <a:rPr lang="en-US" altLang="en-US" b="1" u="sng">
                <a:latin typeface="Arial" panose="020B0604020202020204" pitchFamily="34" charset="0"/>
              </a:rPr>
              <a:t>Nonflowering Plants</a:t>
            </a:r>
            <a:endParaRPr lang="en-US" altLang="en-US">
              <a:latin typeface="Arial" panose="020B0604020202020204" pitchFamily="34" charset="0"/>
            </a:endParaRPr>
          </a:p>
          <a:p>
            <a:r>
              <a:rPr lang="en-US" altLang="en-US" b="1">
                <a:latin typeface="Arial" panose="020B0604020202020204" pitchFamily="34" charset="0"/>
              </a:rPr>
              <a:t> </a:t>
            </a:r>
            <a:endParaRPr lang="en-US" altLang="en-US">
              <a:latin typeface="Arial" panose="020B0604020202020204" pitchFamily="34" charset="0"/>
            </a:endParaRPr>
          </a:p>
          <a:p>
            <a:r>
              <a:rPr lang="en-US" altLang="en-US">
                <a:latin typeface="Arial" panose="020B0604020202020204" pitchFamily="34" charset="0"/>
              </a:rPr>
              <a:t>Lichens, Mosses, and clubmosses. Minimal requirements for survival.</a:t>
            </a:r>
          </a:p>
          <a:p>
            <a:r>
              <a:rPr lang="en-US" altLang="en-US">
                <a:latin typeface="Arial" panose="020B0604020202020204" pitchFamily="34" charset="0"/>
              </a:rPr>
              <a:t>Lichens – formed from a fungus and an alga; fungus forms tough outer layers while the inner layers contain algal cells enmeshed in fungal threads.</a:t>
            </a:r>
          </a:p>
          <a:p>
            <a:r>
              <a:rPr lang="en-US" altLang="en-US">
                <a:latin typeface="Arial" panose="020B0604020202020204" pitchFamily="34" charset="0"/>
              </a:rPr>
              <a:t>Ability to absorb more than their own weight of water after a spell of dry weather.</a:t>
            </a:r>
          </a:p>
          <a:p>
            <a:r>
              <a:rPr lang="en-US" altLang="en-US">
                <a:latin typeface="Arial" panose="020B0604020202020204" pitchFamily="34" charset="0"/>
              </a:rPr>
              <a:t>Mosses too are spongelike. Mosses curl their leaves tightly against the stem when dry (like in the top picture), unfolding them to absorb moisture through the whole leaf surface during rain or heavy dew. </a:t>
            </a:r>
          </a:p>
          <a:p>
            <a:r>
              <a:rPr lang="en-US" altLang="en-US">
                <a:latin typeface="Arial" panose="020B0604020202020204" pitchFamily="34" charset="0"/>
              </a:rPr>
              <a:t>mosses are </a:t>
            </a:r>
            <a:r>
              <a:rPr lang="en-US" altLang="en-US" u="sng">
                <a:latin typeface="Arial" panose="020B0604020202020204" pitchFamily="34" charset="0"/>
                <a:hlinkClick r:id="rId3" tooltip="Non-vascular plant"/>
              </a:rPr>
              <a:t>non-vascular plants</a:t>
            </a:r>
            <a:r>
              <a:rPr lang="en-US" altLang="en-US">
                <a:latin typeface="Arial" panose="020B0604020202020204" pitchFamily="34" charset="0"/>
              </a:rPr>
              <a:t> that absorb water and nutrients mainly through their leaves and harvest </a:t>
            </a:r>
            <a:r>
              <a:rPr lang="en-US" altLang="en-US" u="sng">
                <a:latin typeface="Arial" panose="020B0604020202020204" pitchFamily="34" charset="0"/>
                <a:hlinkClick r:id="rId4" tooltip="Carbon dioxide"/>
              </a:rPr>
              <a:t>carbon dioxide</a:t>
            </a:r>
            <a:r>
              <a:rPr lang="en-US" altLang="en-US">
                <a:latin typeface="Arial" panose="020B0604020202020204" pitchFamily="34" charset="0"/>
              </a:rPr>
              <a:t> and sunlight to create food by </a:t>
            </a:r>
            <a:r>
              <a:rPr lang="en-US" altLang="en-US" u="sng">
                <a:latin typeface="Arial" panose="020B0604020202020204" pitchFamily="34" charset="0"/>
                <a:hlinkClick r:id="rId5" tooltip="Photosynthesis"/>
              </a:rPr>
              <a:t>photosynthesis</a:t>
            </a:r>
            <a:r>
              <a:rPr lang="en-US" altLang="en-US">
                <a:latin typeface="Arial" panose="020B0604020202020204" pitchFamily="34" charset="0"/>
              </a:rPr>
              <a:t>. Mosses reproduce using </a:t>
            </a:r>
            <a:r>
              <a:rPr lang="en-US" altLang="en-US" u="sng">
                <a:latin typeface="Arial" panose="020B0604020202020204" pitchFamily="34" charset="0"/>
                <a:hlinkClick r:id="rId6" tooltip="Spore"/>
              </a:rPr>
              <a:t>spores</a:t>
            </a:r>
            <a:r>
              <a:rPr lang="en-US" altLang="en-US">
                <a:latin typeface="Arial" panose="020B0604020202020204" pitchFamily="34" charset="0"/>
              </a:rPr>
              <a:t>, not </a:t>
            </a:r>
            <a:r>
              <a:rPr lang="en-US" altLang="en-US" u="sng">
                <a:latin typeface="Arial" panose="020B0604020202020204" pitchFamily="34" charset="0"/>
                <a:hlinkClick r:id="rId7" tooltip="Seed"/>
              </a:rPr>
              <a:t>seeds</a:t>
            </a:r>
            <a:r>
              <a:rPr lang="en-US" altLang="en-US">
                <a:latin typeface="Arial" panose="020B0604020202020204" pitchFamily="34" charset="0"/>
              </a:rPr>
              <a:t> and have no flowers.</a:t>
            </a:r>
          </a:p>
          <a:p>
            <a:endParaRPr lang="en-US" altLang="en-US">
              <a:latin typeface="Arial" panose="020B0604020202020204" pitchFamily="34" charset="0"/>
            </a:endParaRPr>
          </a:p>
        </p:txBody>
      </p:sp>
      <p:sp>
        <p:nvSpPr>
          <p:cNvPr id="40964" name="Slide Number Placeholder 3">
            <a:extLst>
              <a:ext uri="{FF2B5EF4-FFF2-40B4-BE49-F238E27FC236}">
                <a16:creationId xmlns:a16="http://schemas.microsoft.com/office/drawing/2014/main" id="{ABA579B5-59AB-4C05-86DA-6DF26EE81FF7}"/>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68C704-2082-4D45-8299-0F09935590EA}" type="slidenum">
              <a:rPr lang="en-US" altLang="en-US" smtClean="0"/>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2F0D6AF6-BB8E-4B17-B31A-9C3A162DF40D}"/>
              </a:ext>
            </a:extLst>
          </p:cNvPr>
          <p:cNvSpPr>
            <a:spLocks noGrp="1" noRot="1" noChangeAspect="1" noTextEdit="1"/>
          </p:cNvSpPr>
          <p:nvPr>
            <p:ph type="sldImg"/>
          </p:nvPr>
        </p:nvSpPr>
        <p:spPr>
          <a:ln/>
        </p:spPr>
      </p:sp>
      <p:sp>
        <p:nvSpPr>
          <p:cNvPr id="6147" name="Notes Placeholder 2">
            <a:extLst>
              <a:ext uri="{FF2B5EF4-FFF2-40B4-BE49-F238E27FC236}">
                <a16:creationId xmlns:a16="http://schemas.microsoft.com/office/drawing/2014/main" id="{62A40997-11C1-459D-8255-B69C40AB0F7B}"/>
              </a:ext>
            </a:extLst>
          </p:cNvPr>
          <p:cNvSpPr>
            <a:spLocks noGrp="1"/>
          </p:cNvSpPr>
          <p:nvPr>
            <p:ph type="body" idx="1"/>
          </p:nvPr>
        </p:nvSpPr>
        <p:spPr>
          <a:noFill/>
        </p:spPr>
        <p:txBody>
          <a:bodyPr/>
          <a:lstStyle/>
          <a:p>
            <a:r>
              <a:rPr lang="en-US" altLang="en-US" b="1" u="sng">
                <a:latin typeface="Arial" panose="020B0604020202020204" pitchFamily="34" charset="0"/>
              </a:rPr>
              <a:t>Colorado’s Elevational Lifezones</a:t>
            </a:r>
            <a:endParaRPr lang="en-US" altLang="en-US">
              <a:latin typeface="Arial" panose="020B0604020202020204" pitchFamily="34" charset="0"/>
            </a:endParaRPr>
          </a:p>
          <a:p>
            <a:r>
              <a:rPr lang="en-US" altLang="en-US">
                <a:latin typeface="Arial" panose="020B0604020202020204" pitchFamily="34" charset="0"/>
              </a:rPr>
              <a:t>Colorado is made up of</a:t>
            </a:r>
            <a:r>
              <a:rPr lang="en-US" altLang="en-US" b="1">
                <a:latin typeface="Arial" panose="020B0604020202020204" pitchFamily="34" charset="0"/>
              </a:rPr>
              <a:t> essentially</a:t>
            </a:r>
            <a:r>
              <a:rPr lang="en-US" altLang="en-US">
                <a:latin typeface="Arial" panose="020B0604020202020204" pitchFamily="34" charset="0"/>
              </a:rPr>
              <a:t> 5 lifezones, </a:t>
            </a:r>
            <a:r>
              <a:rPr lang="en-US" altLang="en-US" u="sng">
                <a:latin typeface="Arial" panose="020B0604020202020204" pitchFamily="34" charset="0"/>
              </a:rPr>
              <a:t>Can anyone name those five lifezones?</a:t>
            </a:r>
            <a:endParaRPr lang="en-US" altLang="en-US">
              <a:latin typeface="Arial" panose="020B0604020202020204" pitchFamily="34" charset="0"/>
            </a:endParaRPr>
          </a:p>
          <a:p>
            <a:r>
              <a:rPr lang="en-US" altLang="en-US">
                <a:latin typeface="Arial" panose="020B0604020202020204" pitchFamily="34" charset="0"/>
              </a:rPr>
              <a:t>Grasslands (&lt;5,600 ft asl) – sometimes broken into grasslands (Eastern Colorado) and semi-desert shrublands (Western Colorado)</a:t>
            </a:r>
          </a:p>
          <a:p>
            <a:r>
              <a:rPr lang="en-US" altLang="en-US">
                <a:latin typeface="Arial" panose="020B0604020202020204" pitchFamily="34" charset="0"/>
              </a:rPr>
              <a:t>Foothills(6,000-7,000 ft asl) – sometimes broken into </a:t>
            </a:r>
          </a:p>
          <a:p>
            <a:r>
              <a:rPr lang="en-US" altLang="en-US">
                <a:latin typeface="Arial" panose="020B0604020202020204" pitchFamily="34" charset="0"/>
              </a:rPr>
              <a:t>Pinon-Juniper Woodlands (P-J and Gamble Oak) in Western Colorado  and </a:t>
            </a:r>
          </a:p>
          <a:p>
            <a:r>
              <a:rPr lang="en-US" altLang="en-US">
                <a:latin typeface="Arial" panose="020B0604020202020204" pitchFamily="34" charset="0"/>
              </a:rPr>
              <a:t>Foothill Forests (Ponderosa, Doug Fir, RM Juniper, Blue Spruce, Shrubs) in Eastern Colorado</a:t>
            </a:r>
          </a:p>
          <a:p>
            <a:r>
              <a:rPr lang="en-US" altLang="en-US">
                <a:latin typeface="Arial" panose="020B0604020202020204" pitchFamily="34" charset="0"/>
              </a:rPr>
              <a:t>Montane (6,000-9,000 ft asl) – ponderosa, Douglas fir, lodgepole, limber, aspen forests</a:t>
            </a:r>
          </a:p>
          <a:p>
            <a:r>
              <a:rPr lang="en-US" altLang="en-US">
                <a:latin typeface="Arial" panose="020B0604020202020204" pitchFamily="34" charset="0"/>
              </a:rPr>
              <a:t>Sub-Alpine (9,000-11,500 ft asl) – Englemann, Subalpine F, Bristlecone, Limber, Lodgepole</a:t>
            </a:r>
          </a:p>
          <a:p>
            <a:r>
              <a:rPr lang="en-US" altLang="en-US">
                <a:latin typeface="Arial" panose="020B0604020202020204" pitchFamily="34" charset="0"/>
              </a:rPr>
              <a:t>Alpine (11,500 – 14,433 ft asl)</a:t>
            </a:r>
          </a:p>
          <a:p>
            <a:r>
              <a:rPr lang="en-US" altLang="en-US">
                <a:latin typeface="Arial" panose="020B0604020202020204" pitchFamily="34" charset="0"/>
              </a:rPr>
              <a:t> </a:t>
            </a:r>
          </a:p>
          <a:p>
            <a:r>
              <a:rPr lang="en-US" altLang="en-US">
                <a:latin typeface="Arial" panose="020B0604020202020204" pitchFamily="34" charset="0"/>
              </a:rPr>
              <a:t>Can anyone tell me which lifezone we in Leadville live in? (Sub-Alpine), Denver? (Grasslands &amp; Foothills), Silverthorne? (montane).</a:t>
            </a:r>
          </a:p>
          <a:p>
            <a:r>
              <a:rPr lang="en-US" altLang="en-US">
                <a:latin typeface="Arial" panose="020B0604020202020204" pitchFamily="34" charset="0"/>
              </a:rPr>
              <a:t>What is Colorado’s highest point? What is that elevation? </a:t>
            </a:r>
          </a:p>
          <a:p>
            <a:r>
              <a:rPr lang="en-US" altLang="en-US">
                <a:latin typeface="Arial" panose="020B0604020202020204" pitchFamily="34" charset="0"/>
              </a:rPr>
              <a:t>What is Colorado’s lowest point? 3,315 ft a.s.l where the Arikaree River flows into the NW corner of Kansas. Lifezone?</a:t>
            </a:r>
          </a:p>
        </p:txBody>
      </p:sp>
      <p:sp>
        <p:nvSpPr>
          <p:cNvPr id="6148" name="Slide Number Placeholder 3">
            <a:extLst>
              <a:ext uri="{FF2B5EF4-FFF2-40B4-BE49-F238E27FC236}">
                <a16:creationId xmlns:a16="http://schemas.microsoft.com/office/drawing/2014/main" id="{E3085231-6E45-4E91-AE17-867A21974350}"/>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2FFBE27-7864-4A2A-9F52-9D139AA6644D}" type="slidenum">
              <a:rPr lang="en-US" altLang="en-US" smtClean="0"/>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99442FC3-E122-427A-BBF8-9C70C2C22166}"/>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E9012F61-DA01-4A4E-A002-655AFD1FF3C3}"/>
              </a:ext>
            </a:extLst>
          </p:cNvPr>
          <p:cNvSpPr>
            <a:spLocks noGrp="1"/>
          </p:cNvSpPr>
          <p:nvPr>
            <p:ph type="body" idx="1"/>
          </p:nvPr>
        </p:nvSpPr>
        <p:spPr>
          <a:noFill/>
        </p:spPr>
        <p:txBody>
          <a:bodyPr/>
          <a:lstStyle/>
          <a:p>
            <a:r>
              <a:rPr lang="en-US" altLang="en-US" b="1" u="sng">
                <a:latin typeface="Arial" panose="020B0604020202020204" pitchFamily="34" charset="0"/>
              </a:rPr>
              <a:t>Grasses &amp; Sedges</a:t>
            </a:r>
            <a:endParaRPr lang="en-US" altLang="en-US">
              <a:latin typeface="Arial" panose="020B0604020202020204" pitchFamily="34" charset="0"/>
            </a:endParaRPr>
          </a:p>
          <a:p>
            <a:r>
              <a:rPr lang="en-US" altLang="en-US" b="1">
                <a:latin typeface="Arial" panose="020B0604020202020204" pitchFamily="34" charset="0"/>
              </a:rPr>
              <a:t> </a:t>
            </a:r>
            <a:endParaRPr lang="en-US" altLang="en-US">
              <a:latin typeface="Arial" panose="020B0604020202020204" pitchFamily="34" charset="0"/>
            </a:endParaRPr>
          </a:p>
          <a:p>
            <a:r>
              <a:rPr lang="en-US" altLang="en-US">
                <a:latin typeface="Arial" panose="020B0604020202020204" pitchFamily="34" charset="0"/>
              </a:rPr>
              <a:t>Grasses and sedges have narrow leaves and stems – not likely to be torn by alpine</a:t>
            </a:r>
            <a:r>
              <a:rPr lang="en-US" altLang="en-US" b="1">
                <a:latin typeface="Arial" panose="020B0604020202020204" pitchFamily="34" charset="0"/>
              </a:rPr>
              <a:t> </a:t>
            </a:r>
            <a:r>
              <a:rPr lang="en-US" altLang="en-US">
                <a:latin typeface="Arial" panose="020B0604020202020204" pitchFamily="34" charset="0"/>
              </a:rPr>
              <a:t>winds.</a:t>
            </a:r>
          </a:p>
          <a:p>
            <a:r>
              <a:rPr lang="en-US" altLang="en-US">
                <a:latin typeface="Arial" panose="020B0604020202020204" pitchFamily="34" charset="0"/>
              </a:rPr>
              <a:t> </a:t>
            </a:r>
          </a:p>
          <a:p>
            <a:r>
              <a:rPr lang="en-US" altLang="en-US">
                <a:latin typeface="Arial" panose="020B0604020202020204" pitchFamily="34" charset="0"/>
              </a:rPr>
              <a:t>Flowers reduced to essentials – no bright petals or cupped sepals, just reproductive parts enclosed in a simple protective envelope.</a:t>
            </a:r>
          </a:p>
          <a:p>
            <a:r>
              <a:rPr lang="en-US" altLang="en-US">
                <a:latin typeface="Arial" panose="020B0604020202020204" pitchFamily="34" charset="0"/>
              </a:rPr>
              <a:t> </a:t>
            </a:r>
          </a:p>
          <a:p>
            <a:endParaRPr lang="en-US" altLang="en-US">
              <a:latin typeface="Arial" panose="020B0604020202020204" pitchFamily="34" charset="0"/>
            </a:endParaRPr>
          </a:p>
        </p:txBody>
      </p:sp>
      <p:sp>
        <p:nvSpPr>
          <p:cNvPr id="43012" name="Slide Number Placeholder 3">
            <a:extLst>
              <a:ext uri="{FF2B5EF4-FFF2-40B4-BE49-F238E27FC236}">
                <a16:creationId xmlns:a16="http://schemas.microsoft.com/office/drawing/2014/main" id="{49B21DD0-14E0-43B9-B731-16C164679431}"/>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37557FF-82F7-432B-93D7-1B5ED7317ECC}" type="slidenum">
              <a:rPr lang="en-US" altLang="en-US" smtClean="0"/>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05FB7BB6-B029-4A06-8FC1-14CD5A52F25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BAC8F72-F21A-4777-8D2A-2911C416A393}" type="slidenum">
              <a:rPr lang="en-US" altLang="en-US" smtClean="0"/>
              <a:pPr/>
              <a:t>21</a:t>
            </a:fld>
            <a:endParaRPr lang="en-US" altLang="en-US"/>
          </a:p>
        </p:txBody>
      </p:sp>
      <p:sp>
        <p:nvSpPr>
          <p:cNvPr id="45059" name="Rectangle 2">
            <a:extLst>
              <a:ext uri="{FF2B5EF4-FFF2-40B4-BE49-F238E27FC236}">
                <a16:creationId xmlns:a16="http://schemas.microsoft.com/office/drawing/2014/main" id="{196D9F05-D492-4860-ADD8-8FC0012464A2}"/>
              </a:ext>
            </a:extLst>
          </p:cNvPr>
          <p:cNvSpPr>
            <a:spLocks noRot="1" noChangeArrowheads="1" noTextEdit="1"/>
          </p:cNvSpPr>
          <p:nvPr>
            <p:ph type="sldImg"/>
          </p:nvPr>
        </p:nvSpPr>
        <p:spPr>
          <a:ln/>
        </p:spPr>
      </p:sp>
      <p:sp>
        <p:nvSpPr>
          <p:cNvPr id="45060" name="Rectangle 3">
            <a:extLst>
              <a:ext uri="{FF2B5EF4-FFF2-40B4-BE49-F238E27FC236}">
                <a16:creationId xmlns:a16="http://schemas.microsoft.com/office/drawing/2014/main" id="{1BBB51C6-C438-43DA-B004-6B1F9343997E}"/>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Okay, now I’m going to test you…Let’s name some Plant Adaptations </a:t>
            </a:r>
          </a:p>
          <a:p>
            <a:r>
              <a:rPr lang="en-US" altLang="en-US" u="sng">
                <a:latin typeface="Arial" panose="020B0604020202020204" pitchFamily="34" charset="0"/>
              </a:rPr>
              <a:t>Review: Name the adaptations of these plants</a:t>
            </a:r>
            <a:endParaRPr lang="en-US" altLang="en-US">
              <a:latin typeface="Arial" panose="020B0604020202020204" pitchFamily="34" charset="0"/>
            </a:endParaRPr>
          </a:p>
          <a:p>
            <a:r>
              <a:rPr lang="en-US" altLang="en-US" u="sng">
                <a:latin typeface="Arial" panose="020B0604020202020204" pitchFamily="34" charset="0"/>
              </a:rPr>
              <a:t>1 – pubescence</a:t>
            </a:r>
            <a:endParaRPr lang="en-US" altLang="en-US">
              <a:latin typeface="Arial" panose="020B0604020202020204" pitchFamily="34" charset="0"/>
            </a:endParaRPr>
          </a:p>
          <a:p>
            <a:r>
              <a:rPr lang="en-US" altLang="en-US" u="sng">
                <a:latin typeface="Arial" panose="020B0604020202020204" pitchFamily="34" charset="0"/>
              </a:rPr>
              <a:t>2- leaf orientation (rosette form) &amp; succulence</a:t>
            </a:r>
            <a:endParaRPr lang="en-US" altLang="en-US">
              <a:latin typeface="Arial" panose="020B0604020202020204" pitchFamily="34" charset="0"/>
            </a:endParaRPr>
          </a:p>
          <a:p>
            <a:r>
              <a:rPr lang="en-US" altLang="en-US" u="sng">
                <a:latin typeface="Arial" panose="020B0604020202020204" pitchFamily="34" charset="0"/>
              </a:rPr>
              <a:t>3 – chemical adaptations Anthocyanins</a:t>
            </a:r>
            <a:endParaRPr lang="en-US" altLang="en-US">
              <a:latin typeface="Arial" panose="020B0604020202020204" pitchFamily="34" charset="0"/>
            </a:endParaRPr>
          </a:p>
          <a:p>
            <a:r>
              <a:rPr lang="en-US" altLang="en-US" u="sng">
                <a:latin typeface="Arial" panose="020B0604020202020204" pitchFamily="34" charset="0"/>
              </a:rPr>
              <a:t>4 – Preformation of buds &amp; radiant heating</a:t>
            </a:r>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802EDB8E-5BA1-4FE0-BDEF-119CF568FBF2}"/>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8CEE9408-9871-4F4C-A0E5-7778190A2656}"/>
              </a:ext>
            </a:extLst>
          </p:cNvPr>
          <p:cNvSpPr>
            <a:spLocks noGrp="1"/>
          </p:cNvSpPr>
          <p:nvPr>
            <p:ph type="body" idx="1"/>
          </p:nvPr>
        </p:nvSpPr>
        <p:spPr>
          <a:noFill/>
        </p:spPr>
        <p:txBody>
          <a:bodyPr/>
          <a:lstStyle/>
          <a:p>
            <a:r>
              <a:rPr lang="en-US" altLang="en-US" b="1">
                <a:latin typeface="Arial" panose="020B0604020202020204" pitchFamily="34" charset="0"/>
              </a:rPr>
              <a:t>Alpine Fauna</a:t>
            </a:r>
            <a:endParaRPr lang="en-US" altLang="en-US">
              <a:latin typeface="Arial" panose="020B0604020202020204" pitchFamily="34" charset="0"/>
            </a:endParaRPr>
          </a:p>
          <a:p>
            <a:r>
              <a:rPr lang="en-US" altLang="en-US">
                <a:latin typeface="Arial" panose="020B0604020202020204" pitchFamily="34" charset="0"/>
              </a:rPr>
              <a:t> </a:t>
            </a:r>
          </a:p>
          <a:p>
            <a:r>
              <a:rPr lang="en-US" altLang="en-US">
                <a:latin typeface="Arial" panose="020B0604020202020204" pitchFamily="34" charset="0"/>
              </a:rPr>
              <a:t>Animals are also adapted to the harsh alpine climate. </a:t>
            </a:r>
          </a:p>
          <a:p>
            <a:r>
              <a:rPr lang="en-US" altLang="en-US">
                <a:latin typeface="Arial" panose="020B0604020202020204" pitchFamily="34" charset="0"/>
              </a:rPr>
              <a:t>Life cycles may be stretched over several seasons, larval stages being accomplished over several summers instead of a month</a:t>
            </a:r>
          </a:p>
          <a:p>
            <a:r>
              <a:rPr lang="en-US" altLang="en-US">
                <a:latin typeface="Arial" panose="020B0604020202020204" pitchFamily="34" charset="0"/>
              </a:rPr>
              <a:t>Litters or broods produced in summer is reduced, usually to one.</a:t>
            </a:r>
          </a:p>
          <a:p>
            <a:r>
              <a:rPr lang="en-US" altLang="en-US">
                <a:latin typeface="Arial" panose="020B0604020202020204" pitchFamily="34" charset="0"/>
              </a:rPr>
              <a:t>Maturation at a quickened rate.</a:t>
            </a:r>
          </a:p>
          <a:p>
            <a:r>
              <a:rPr lang="en-US" altLang="en-US">
                <a:latin typeface="Arial" panose="020B0604020202020204" pitchFamily="34" charset="0"/>
              </a:rPr>
              <a:t> </a:t>
            </a:r>
          </a:p>
          <a:p>
            <a:r>
              <a:rPr lang="en-US" altLang="en-US">
                <a:latin typeface="Arial" panose="020B0604020202020204" pitchFamily="34" charset="0"/>
              </a:rPr>
              <a:t>Physiological adjustments may occur in metabolisms that make it possible to remain either part or all of the year in this rigorous environment.</a:t>
            </a:r>
          </a:p>
          <a:p>
            <a:endParaRPr lang="en-US" altLang="en-US">
              <a:latin typeface="Arial" panose="020B0604020202020204" pitchFamily="34" charset="0"/>
            </a:endParaRPr>
          </a:p>
        </p:txBody>
      </p:sp>
      <p:sp>
        <p:nvSpPr>
          <p:cNvPr id="47108" name="Slide Number Placeholder 3">
            <a:extLst>
              <a:ext uri="{FF2B5EF4-FFF2-40B4-BE49-F238E27FC236}">
                <a16:creationId xmlns:a16="http://schemas.microsoft.com/office/drawing/2014/main" id="{5347551D-8881-4278-BEB3-785B2A7E5420}"/>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B3BC087-702E-41E1-A54E-9D391C8FEB5F}" type="slidenum">
              <a:rPr lang="en-US" altLang="en-US" smtClean="0"/>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A09BB4AF-A22D-49A8-8D5B-FE91FB74E239}"/>
              </a:ext>
            </a:extLst>
          </p:cNvPr>
          <p:cNvSpPr>
            <a:spLocks noGrp="1" noRot="1" noChangeAspect="1" noTextEdit="1"/>
          </p:cNvSpPr>
          <p:nvPr>
            <p:ph type="sldImg"/>
          </p:nvPr>
        </p:nvSpPr>
        <p:spPr>
          <a:ln/>
        </p:spPr>
      </p:sp>
      <p:sp>
        <p:nvSpPr>
          <p:cNvPr id="49155" name="Notes Placeholder 2">
            <a:extLst>
              <a:ext uri="{FF2B5EF4-FFF2-40B4-BE49-F238E27FC236}">
                <a16:creationId xmlns:a16="http://schemas.microsoft.com/office/drawing/2014/main" id="{98BDA2F9-C4FA-4A44-8946-2EF47C6BFB27}"/>
              </a:ext>
            </a:extLst>
          </p:cNvPr>
          <p:cNvSpPr>
            <a:spLocks noGrp="1"/>
          </p:cNvSpPr>
          <p:nvPr>
            <p:ph type="body" idx="1"/>
          </p:nvPr>
        </p:nvSpPr>
        <p:spPr>
          <a:noFill/>
        </p:spPr>
        <p:txBody>
          <a:bodyPr/>
          <a:lstStyle/>
          <a:p>
            <a:r>
              <a:rPr lang="en-US" altLang="en-US" b="1" u="sng">
                <a:latin typeface="Arial" panose="020B0604020202020204" pitchFamily="34" charset="0"/>
              </a:rPr>
              <a:t>Insects:</a:t>
            </a:r>
            <a:r>
              <a:rPr lang="en-US" altLang="en-US">
                <a:latin typeface="Arial" panose="020B0604020202020204" pitchFamily="34" charset="0"/>
              </a:rPr>
              <a:t> Black flies, mosquitos, grasshoppers, ladybugs.</a:t>
            </a:r>
          </a:p>
          <a:p>
            <a:r>
              <a:rPr lang="en-US" altLang="en-US">
                <a:latin typeface="Arial" panose="020B0604020202020204" pitchFamily="34" charset="0"/>
              </a:rPr>
              <a:t> </a:t>
            </a:r>
          </a:p>
          <a:p>
            <a:r>
              <a:rPr lang="en-US" altLang="en-US">
                <a:latin typeface="Arial" panose="020B0604020202020204" pitchFamily="34" charset="0"/>
              </a:rPr>
              <a:t>Insects are extremely important as pollinators on the tundra. Especially flies. At lower altitudes bees are the primary pollinators, but bees are immobilized at temperatures below 50 degrees F. With their lower energy requirements and ability to work under restricted condition, flies (and ants) assume considerable importance in the alpine region.</a:t>
            </a:r>
          </a:p>
          <a:p>
            <a:endParaRPr lang="en-US" altLang="en-US">
              <a:latin typeface="Arial" panose="020B0604020202020204" pitchFamily="34" charset="0"/>
            </a:endParaRPr>
          </a:p>
          <a:p>
            <a:r>
              <a:rPr lang="en-US" altLang="en-US" b="1" u="sng">
                <a:latin typeface="Arial" panose="020B0604020202020204" pitchFamily="34" charset="0"/>
              </a:rPr>
              <a:t>Reptiles &amp; amphibians</a:t>
            </a:r>
          </a:p>
          <a:p>
            <a:r>
              <a:rPr lang="en-US" altLang="en-US">
                <a:latin typeface="Arial" panose="020B0604020202020204" pitchFamily="34" charset="0"/>
              </a:rPr>
              <a:t>Have any of you seen a reptile or amphibian in the alpine?</a:t>
            </a:r>
          </a:p>
          <a:p>
            <a:endParaRPr lang="en-US" altLang="en-US">
              <a:latin typeface="Arial" panose="020B0604020202020204" pitchFamily="34" charset="0"/>
            </a:endParaRPr>
          </a:p>
          <a:p>
            <a:r>
              <a:rPr lang="en-US" altLang="en-US">
                <a:latin typeface="Arial" panose="020B0604020202020204" pitchFamily="34" charset="0"/>
              </a:rPr>
              <a:t>Why might that be? </a:t>
            </a:r>
          </a:p>
          <a:p>
            <a:endParaRPr lang="en-US" altLang="en-US">
              <a:latin typeface="Arial" panose="020B0604020202020204" pitchFamily="34" charset="0"/>
            </a:endParaRPr>
          </a:p>
          <a:p>
            <a:r>
              <a:rPr lang="en-US" altLang="en-US">
                <a:latin typeface="Arial" panose="020B0604020202020204" pitchFamily="34" charset="0"/>
              </a:rPr>
              <a:t>The summer is so short and the temperatures stay cold enough so that no cold blooded reptiles or amphibians can usually live there. During the summer you may find a western terrestrial garter snake or tiger salamander. But that is very rare.</a:t>
            </a:r>
          </a:p>
        </p:txBody>
      </p:sp>
      <p:sp>
        <p:nvSpPr>
          <p:cNvPr id="49156" name="Slide Number Placeholder 3">
            <a:extLst>
              <a:ext uri="{FF2B5EF4-FFF2-40B4-BE49-F238E27FC236}">
                <a16:creationId xmlns:a16="http://schemas.microsoft.com/office/drawing/2014/main" id="{9B1551B7-E64B-4C66-9DB8-66375F615344}"/>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F0EF464-9B78-4573-8C2B-7BA9B8B23B7C}" type="slidenum">
              <a:rPr lang="en-US" altLang="en-US" smtClean="0"/>
              <a:pPr/>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4CBD4E2E-9E3C-4CC2-9D24-2C54D22B3149}"/>
              </a:ext>
            </a:extLst>
          </p:cNvPr>
          <p:cNvSpPr>
            <a:spLocks noGrp="1" noRot="1" noChangeAspect="1" noTextEdit="1"/>
          </p:cNvSpPr>
          <p:nvPr>
            <p:ph type="sldImg"/>
          </p:nvPr>
        </p:nvSpPr>
        <p:spPr>
          <a:ln/>
        </p:spPr>
      </p:sp>
      <p:sp>
        <p:nvSpPr>
          <p:cNvPr id="51203" name="Notes Placeholder 2">
            <a:extLst>
              <a:ext uri="{FF2B5EF4-FFF2-40B4-BE49-F238E27FC236}">
                <a16:creationId xmlns:a16="http://schemas.microsoft.com/office/drawing/2014/main" id="{A301B8F3-5CA5-45FE-AFC8-49952A1E929D}"/>
              </a:ext>
            </a:extLst>
          </p:cNvPr>
          <p:cNvSpPr>
            <a:spLocks noGrp="1"/>
          </p:cNvSpPr>
          <p:nvPr>
            <p:ph type="body" idx="1"/>
          </p:nvPr>
        </p:nvSpPr>
        <p:spPr>
          <a:noFill/>
        </p:spPr>
        <p:txBody>
          <a:bodyPr/>
          <a:lstStyle/>
          <a:p>
            <a:r>
              <a:rPr lang="en-US" altLang="en-US" b="1" u="sng">
                <a:latin typeface="Arial" panose="020B0604020202020204" pitchFamily="34" charset="0"/>
              </a:rPr>
              <a:t>Birds: </a:t>
            </a:r>
            <a:endParaRPr lang="en-US" altLang="en-US">
              <a:latin typeface="Arial" panose="020B0604020202020204" pitchFamily="34" charset="0"/>
            </a:endParaRPr>
          </a:p>
          <a:p>
            <a:r>
              <a:rPr lang="en-US" altLang="en-US">
                <a:latin typeface="Arial" panose="020B0604020202020204" pitchFamily="34" charset="0"/>
              </a:rPr>
              <a:t>The number of birds on the alpine tundra is relatively small. Most birds live there only during the short alpine summer. The broad-tailed hummingbird drinks the nectar from the many flowers. The white-crowned sparrow and other small birds eat the seeds produced by the alpine plants and grasses. The wide open meadows make it easy for golden eagles to soar in the wind and hunt the animals during the short summer. The american dipper bobs in and out of the alpine streams hunting for insects and fresh water shrimp. </a:t>
            </a:r>
          </a:p>
          <a:p>
            <a:r>
              <a:rPr lang="en-US" altLang="en-US">
                <a:latin typeface="Arial" panose="020B0604020202020204" pitchFamily="34" charset="0"/>
              </a:rPr>
              <a:t> </a:t>
            </a:r>
          </a:p>
          <a:p>
            <a:r>
              <a:rPr lang="en-US" altLang="en-US" b="1">
                <a:latin typeface="Arial" panose="020B0604020202020204" pitchFamily="34" charset="0"/>
              </a:rPr>
              <a:t>Does anyone know the name of this bird?</a:t>
            </a:r>
            <a:endParaRPr lang="en-US" altLang="en-US">
              <a:latin typeface="Arial" panose="020B0604020202020204" pitchFamily="34" charset="0"/>
            </a:endParaRPr>
          </a:p>
          <a:p>
            <a:r>
              <a:rPr lang="en-US" altLang="en-US">
                <a:latin typeface="Arial" panose="020B0604020202020204" pitchFamily="34" charset="0"/>
              </a:rPr>
              <a:t> </a:t>
            </a:r>
          </a:p>
          <a:p>
            <a:r>
              <a:rPr lang="en-US" altLang="en-US">
                <a:latin typeface="Arial" panose="020B0604020202020204" pitchFamily="34" charset="0"/>
              </a:rPr>
              <a:t>This is the ONLY bird that lives on the tundra all year. </a:t>
            </a:r>
          </a:p>
          <a:p>
            <a:r>
              <a:rPr lang="en-US" altLang="en-US">
                <a:latin typeface="Arial" panose="020B0604020202020204" pitchFamily="34" charset="0"/>
              </a:rPr>
              <a:t> </a:t>
            </a:r>
          </a:p>
          <a:p>
            <a:r>
              <a:rPr lang="en-US" altLang="en-US">
                <a:latin typeface="Arial" panose="020B0604020202020204" pitchFamily="34" charset="0"/>
              </a:rPr>
              <a:t>It is a perfect example that demonstrates Bergmann’s Law:</a:t>
            </a:r>
          </a:p>
          <a:p>
            <a:r>
              <a:rPr lang="en-US" altLang="en-US">
                <a:latin typeface="Arial" panose="020B0604020202020204" pitchFamily="34" charset="0"/>
              </a:rPr>
              <a:t>Animals of cold climates tend to be larger, having a better ratio of volume to exposed area, making it easier to maintain body heat. </a:t>
            </a:r>
          </a:p>
          <a:p>
            <a:r>
              <a:rPr lang="en-US" altLang="en-US">
                <a:latin typeface="Arial" panose="020B0604020202020204" pitchFamily="34" charset="0"/>
              </a:rPr>
              <a:t> </a:t>
            </a:r>
          </a:p>
          <a:p>
            <a:r>
              <a:rPr lang="en-US" altLang="en-US">
                <a:latin typeface="Arial" panose="020B0604020202020204" pitchFamily="34" charset="0"/>
              </a:rPr>
              <a:t>Adult ptarmigan sit out a storm in relative security, they typically nestled in the snow in a group, so individuals lose little of their body heat. In a tight circle, they expose even less surface in proportion to mass. In addition, ptarmigan’s legs and feet are so heavily feathered in the winter that they look like they are wearing pantaloons, giving both foot-warmth and snowshoes to cross the snow.</a:t>
            </a:r>
          </a:p>
          <a:p>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A5DC368E-757F-4B16-BD64-B9F89D3CB61E}"/>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BA3A57-0257-48B3-8464-C85B9F9C07EF}" type="slidenum">
              <a:rPr lang="en-US" altLang="en-US" smtClean="0"/>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2C9DC1E7-C230-4ADA-994D-F05F229E423B}"/>
              </a:ext>
            </a:extLst>
          </p:cNvPr>
          <p:cNvSpPr>
            <a:spLocks noGrp="1" noRot="1" noChangeAspect="1" noTextEdit="1"/>
          </p:cNvSpPr>
          <p:nvPr>
            <p:ph type="sldImg"/>
          </p:nvPr>
        </p:nvSpPr>
        <p:spPr>
          <a:ln/>
        </p:spPr>
      </p:sp>
      <p:sp>
        <p:nvSpPr>
          <p:cNvPr id="53251" name="Notes Placeholder 2">
            <a:extLst>
              <a:ext uri="{FF2B5EF4-FFF2-40B4-BE49-F238E27FC236}">
                <a16:creationId xmlns:a16="http://schemas.microsoft.com/office/drawing/2014/main" id="{52AFBA89-C9FA-41D9-860D-49D08014FCB7}"/>
              </a:ext>
            </a:extLst>
          </p:cNvPr>
          <p:cNvSpPr>
            <a:spLocks noGrp="1"/>
          </p:cNvSpPr>
          <p:nvPr>
            <p:ph type="body" idx="1"/>
          </p:nvPr>
        </p:nvSpPr>
        <p:spPr>
          <a:noFill/>
        </p:spPr>
        <p:txBody>
          <a:bodyPr/>
          <a:lstStyle/>
          <a:p>
            <a:r>
              <a:rPr lang="en-US" altLang="en-US">
                <a:latin typeface="Arial" panose="020B0604020202020204" pitchFamily="34" charset="0"/>
              </a:rPr>
              <a:t>How many Ptarmigan can you find?</a:t>
            </a:r>
          </a:p>
          <a:p>
            <a:endParaRPr lang="en-US" altLang="en-US">
              <a:latin typeface="Arial" panose="020B0604020202020204" pitchFamily="34" charset="0"/>
            </a:endParaRPr>
          </a:p>
          <a:p>
            <a:r>
              <a:rPr lang="en-US" altLang="en-US">
                <a:latin typeface="Arial" panose="020B0604020202020204" pitchFamily="34" charset="0"/>
              </a:rPr>
              <a:t>There are at least 4.</a:t>
            </a:r>
          </a:p>
        </p:txBody>
      </p:sp>
      <p:sp>
        <p:nvSpPr>
          <p:cNvPr id="53252" name="Slide Number Placeholder 3">
            <a:extLst>
              <a:ext uri="{FF2B5EF4-FFF2-40B4-BE49-F238E27FC236}">
                <a16:creationId xmlns:a16="http://schemas.microsoft.com/office/drawing/2014/main" id="{7140EB3C-7C03-430A-AA57-40FB472FBF2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51AB2F-C5EB-4161-9F36-B65E93EEE8DC}" type="slidenum">
              <a:rPr lang="en-US" altLang="en-US" smtClean="0"/>
              <a:pPr/>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3AEE34E8-E321-4C49-A33B-35C74F3FEB13}"/>
              </a:ext>
            </a:extLst>
          </p:cNvPr>
          <p:cNvSpPr>
            <a:spLocks noGrp="1" noRot="1" noChangeAspect="1" noTextEdit="1"/>
          </p:cNvSpPr>
          <p:nvPr>
            <p:ph type="sldImg"/>
          </p:nvPr>
        </p:nvSpPr>
        <p:spPr>
          <a:ln/>
        </p:spPr>
      </p:sp>
      <p:sp>
        <p:nvSpPr>
          <p:cNvPr id="55299" name="Notes Placeholder 2">
            <a:extLst>
              <a:ext uri="{FF2B5EF4-FFF2-40B4-BE49-F238E27FC236}">
                <a16:creationId xmlns:a16="http://schemas.microsoft.com/office/drawing/2014/main" id="{AA7A11D5-30B9-43DA-92B2-AA27C980FB91}"/>
              </a:ext>
            </a:extLst>
          </p:cNvPr>
          <p:cNvSpPr>
            <a:spLocks noGrp="1"/>
          </p:cNvSpPr>
          <p:nvPr>
            <p:ph type="body" idx="1"/>
          </p:nvPr>
        </p:nvSpPr>
        <p:spPr>
          <a:noFill/>
        </p:spPr>
        <p:txBody>
          <a:bodyPr/>
          <a:lstStyle/>
          <a:p>
            <a:r>
              <a:rPr lang="en-US" altLang="en-US" b="1" u="sng">
                <a:latin typeface="Arial" panose="020B0604020202020204" pitchFamily="34" charset="0"/>
              </a:rPr>
              <a:t>Large mammals:</a:t>
            </a:r>
            <a:endParaRPr lang="en-US" altLang="en-US">
              <a:latin typeface="Arial" panose="020B0604020202020204" pitchFamily="34" charset="0"/>
            </a:endParaRPr>
          </a:p>
          <a:p>
            <a:r>
              <a:rPr lang="en-US" altLang="en-US">
                <a:latin typeface="Arial" panose="020B0604020202020204" pitchFamily="34" charset="0"/>
              </a:rPr>
              <a:t> </a:t>
            </a:r>
          </a:p>
          <a:p>
            <a:r>
              <a:rPr lang="en-US" altLang="en-US">
                <a:latin typeface="Arial" panose="020B0604020202020204" pitchFamily="34" charset="0"/>
              </a:rPr>
              <a:t>Can you all identify these large mammals that are regulars on the alpine tundra?</a:t>
            </a:r>
          </a:p>
          <a:p>
            <a:r>
              <a:rPr lang="en-US" altLang="en-US">
                <a:latin typeface="Arial" panose="020B0604020202020204" pitchFamily="34" charset="0"/>
              </a:rPr>
              <a:t> </a:t>
            </a:r>
          </a:p>
          <a:p>
            <a:r>
              <a:rPr lang="en-US" altLang="en-US">
                <a:latin typeface="Arial" panose="020B0604020202020204" pitchFamily="34" charset="0"/>
              </a:rPr>
              <a:t>Even these mammals will only remain above tree line in the winter if they are forced to. Grazing opportunities in winter are severely limited.</a:t>
            </a:r>
          </a:p>
          <a:p>
            <a:endParaRPr lang="en-US" altLang="en-US">
              <a:latin typeface="Arial" panose="020B0604020202020204" pitchFamily="34" charset="0"/>
            </a:endParaRPr>
          </a:p>
          <a:p>
            <a:r>
              <a:rPr lang="en-US" altLang="en-US">
                <a:latin typeface="Arial" panose="020B0604020202020204" pitchFamily="34" charset="0"/>
              </a:rPr>
              <a:t>Elk – Bighorn Sheep – Mountain Goats</a:t>
            </a:r>
          </a:p>
        </p:txBody>
      </p:sp>
      <p:sp>
        <p:nvSpPr>
          <p:cNvPr id="55300" name="Slide Number Placeholder 3">
            <a:extLst>
              <a:ext uri="{FF2B5EF4-FFF2-40B4-BE49-F238E27FC236}">
                <a16:creationId xmlns:a16="http://schemas.microsoft.com/office/drawing/2014/main" id="{C747B3BA-D47B-42DD-9E51-AF5420254B7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9093B5B-E397-4C14-A067-40BFBFB7C3BF}" type="slidenum">
              <a:rPr lang="en-US" altLang="en-US" smtClean="0"/>
              <a:pPr/>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7223FB49-D961-40EB-B8A2-F958BA431155}"/>
              </a:ext>
            </a:extLst>
          </p:cNvPr>
          <p:cNvSpPr>
            <a:spLocks noGrp="1" noRot="1" noChangeAspect="1" noTextEdit="1"/>
          </p:cNvSpPr>
          <p:nvPr>
            <p:ph type="sldImg"/>
          </p:nvPr>
        </p:nvSpPr>
        <p:spPr>
          <a:ln/>
        </p:spPr>
      </p:sp>
      <p:sp>
        <p:nvSpPr>
          <p:cNvPr id="57347" name="Notes Placeholder 2">
            <a:extLst>
              <a:ext uri="{FF2B5EF4-FFF2-40B4-BE49-F238E27FC236}">
                <a16:creationId xmlns:a16="http://schemas.microsoft.com/office/drawing/2014/main" id="{C654135B-3253-4510-8919-94095FC18BBE}"/>
              </a:ext>
            </a:extLst>
          </p:cNvPr>
          <p:cNvSpPr>
            <a:spLocks noGrp="1"/>
          </p:cNvSpPr>
          <p:nvPr>
            <p:ph type="body" idx="1"/>
          </p:nvPr>
        </p:nvSpPr>
        <p:spPr>
          <a:noFill/>
        </p:spPr>
        <p:txBody>
          <a:bodyPr/>
          <a:lstStyle/>
          <a:p>
            <a:r>
              <a:rPr lang="en-US" altLang="en-US">
                <a:latin typeface="Arial" panose="020B0604020202020204" pitchFamily="34" charset="0"/>
              </a:rPr>
              <a:t>https://www.youtube.com/watch?v=hXoZioX_s1o</a:t>
            </a:r>
          </a:p>
        </p:txBody>
      </p:sp>
      <p:sp>
        <p:nvSpPr>
          <p:cNvPr id="57348" name="Slide Number Placeholder 3">
            <a:extLst>
              <a:ext uri="{FF2B5EF4-FFF2-40B4-BE49-F238E27FC236}">
                <a16:creationId xmlns:a16="http://schemas.microsoft.com/office/drawing/2014/main" id="{F230DA98-65FA-4F93-95E6-B79F7E2A3185}"/>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5BD21DA-C2E5-4D4B-8355-12D133D21087}" type="slidenum">
              <a:rPr lang="en-US" altLang="en-US" smtClean="0"/>
              <a:pPr/>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F56C0FFE-F9E6-44AC-8E2D-1F130BE018FF}"/>
              </a:ext>
            </a:extLst>
          </p:cNvPr>
          <p:cNvSpPr>
            <a:spLocks noGrp="1" noRot="1" noChangeAspect="1" noTextEdit="1"/>
          </p:cNvSpPr>
          <p:nvPr>
            <p:ph type="sldImg"/>
          </p:nvPr>
        </p:nvSpPr>
        <p:spPr>
          <a:ln/>
        </p:spPr>
      </p:sp>
      <p:sp>
        <p:nvSpPr>
          <p:cNvPr id="59395" name="Notes Placeholder 2">
            <a:extLst>
              <a:ext uri="{FF2B5EF4-FFF2-40B4-BE49-F238E27FC236}">
                <a16:creationId xmlns:a16="http://schemas.microsoft.com/office/drawing/2014/main" id="{8B270FFD-4E7C-4CFA-B476-8EECC0C4C11C}"/>
              </a:ext>
            </a:extLst>
          </p:cNvPr>
          <p:cNvSpPr>
            <a:spLocks noGrp="1"/>
          </p:cNvSpPr>
          <p:nvPr>
            <p:ph type="body" idx="1"/>
          </p:nvPr>
        </p:nvSpPr>
        <p:spPr>
          <a:noFill/>
        </p:spPr>
        <p:txBody>
          <a:bodyPr/>
          <a:lstStyle/>
          <a:p>
            <a:r>
              <a:rPr lang="en-US" altLang="en-US" b="1" u="sng">
                <a:latin typeface="Arial" panose="020B0604020202020204" pitchFamily="34" charset="0"/>
              </a:rPr>
              <a:t>Small mammals:</a:t>
            </a:r>
            <a:endParaRPr lang="en-US" altLang="en-US">
              <a:latin typeface="Arial" panose="020B0604020202020204" pitchFamily="34" charset="0"/>
            </a:endParaRPr>
          </a:p>
          <a:p>
            <a:r>
              <a:rPr lang="en-US" altLang="en-US" b="1">
                <a:latin typeface="Arial" panose="020B0604020202020204" pitchFamily="34" charset="0"/>
              </a:rPr>
              <a:t> </a:t>
            </a:r>
            <a:endParaRPr lang="en-US" altLang="en-US">
              <a:latin typeface="Arial" panose="020B0604020202020204" pitchFamily="34" charset="0"/>
            </a:endParaRPr>
          </a:p>
          <a:p>
            <a:r>
              <a:rPr lang="en-US" altLang="en-US">
                <a:latin typeface="Arial" panose="020B0604020202020204" pitchFamily="34" charset="0"/>
              </a:rPr>
              <a:t>There are significantly more small mammals that remain in the alpine year round. They survive the winter by storing food, hibernation, or incessant hunting.</a:t>
            </a:r>
          </a:p>
          <a:p>
            <a:endParaRPr lang="en-US" altLang="en-US">
              <a:latin typeface="Arial" panose="020B0604020202020204" pitchFamily="34" charset="0"/>
            </a:endParaRPr>
          </a:p>
        </p:txBody>
      </p:sp>
      <p:sp>
        <p:nvSpPr>
          <p:cNvPr id="59396" name="Slide Number Placeholder 3">
            <a:extLst>
              <a:ext uri="{FF2B5EF4-FFF2-40B4-BE49-F238E27FC236}">
                <a16:creationId xmlns:a16="http://schemas.microsoft.com/office/drawing/2014/main" id="{F3EC7EA5-DFB5-4575-A24A-191A591E11A5}"/>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96168B6-89F3-4460-89E8-4BC25E3F4EE7}" type="slidenum">
              <a:rPr lang="en-US" altLang="en-US" smtClean="0"/>
              <a:pPr/>
              <a:t>28</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69286F78-DAB0-4D77-89C5-A2196B312E0C}"/>
              </a:ext>
            </a:extLst>
          </p:cNvPr>
          <p:cNvSpPr>
            <a:spLocks noGrp="1" noRot="1" noChangeAspect="1" noTextEdit="1"/>
          </p:cNvSpPr>
          <p:nvPr>
            <p:ph type="sldImg"/>
          </p:nvPr>
        </p:nvSpPr>
        <p:spPr>
          <a:ln/>
        </p:spPr>
      </p:sp>
      <p:sp>
        <p:nvSpPr>
          <p:cNvPr id="61443" name="Notes Placeholder 2">
            <a:extLst>
              <a:ext uri="{FF2B5EF4-FFF2-40B4-BE49-F238E27FC236}">
                <a16:creationId xmlns:a16="http://schemas.microsoft.com/office/drawing/2014/main" id="{77CA3C7B-C67D-4570-A85E-6EEEDD7EBCA5}"/>
              </a:ext>
            </a:extLst>
          </p:cNvPr>
          <p:cNvSpPr>
            <a:spLocks noGrp="1"/>
          </p:cNvSpPr>
          <p:nvPr>
            <p:ph type="body" idx="1"/>
          </p:nvPr>
        </p:nvSpPr>
        <p:spPr>
          <a:noFill/>
        </p:spPr>
        <p:txBody>
          <a:bodyPr/>
          <a:lstStyle/>
          <a:p>
            <a:r>
              <a:rPr lang="en-US" altLang="en-US">
                <a:latin typeface="Arial" panose="020B0604020202020204" pitchFamily="34" charset="0"/>
              </a:rPr>
              <a:t>What is the common name of this animal?</a:t>
            </a:r>
          </a:p>
          <a:p>
            <a:r>
              <a:rPr lang="en-US" altLang="en-US">
                <a:latin typeface="Arial" panose="020B0604020202020204" pitchFamily="34" charset="0"/>
              </a:rPr>
              <a:t> </a:t>
            </a:r>
          </a:p>
          <a:p>
            <a:r>
              <a:rPr lang="en-US" altLang="en-US">
                <a:latin typeface="Arial" panose="020B0604020202020204" pitchFamily="34" charset="0"/>
              </a:rPr>
              <a:t>Can anyone tell me what family they are in?</a:t>
            </a:r>
          </a:p>
          <a:p>
            <a:r>
              <a:rPr lang="en-US" altLang="en-US">
                <a:latin typeface="Arial" panose="020B0604020202020204" pitchFamily="34" charset="0"/>
              </a:rPr>
              <a:t> </a:t>
            </a:r>
          </a:p>
          <a:p>
            <a:r>
              <a:rPr lang="en-US" altLang="en-US">
                <a:latin typeface="Arial" panose="020B0604020202020204" pitchFamily="34" charset="0"/>
              </a:rPr>
              <a:t>Pika: pikas are small members of the rabbit family. Their ears have diminished in size to small round ones that are not as likely to freeze. Tails, ears and other extremities that are subject to rapid heat loss are often reduced or missing on animals in cold climates. In addition, they have fur on the soles of their feet, a nonskid device aiding their purchase on precipitous rock surfaces &amp; helping to keep them warm.</a:t>
            </a:r>
          </a:p>
          <a:p>
            <a:r>
              <a:rPr lang="en-US" altLang="en-US">
                <a:latin typeface="Arial" panose="020B0604020202020204" pitchFamily="34" charset="0"/>
              </a:rPr>
              <a:t> </a:t>
            </a:r>
          </a:p>
          <a:p>
            <a:r>
              <a:rPr lang="en-US" altLang="en-US">
                <a:latin typeface="Arial" panose="020B0604020202020204" pitchFamily="34" charset="0"/>
              </a:rPr>
              <a:t>Pika dens are often discovered by the Lilliputian stacks of hay at the doorstep. Pika begin preparing food for the winter by mid-July and continue until all available food is snowcovered. </a:t>
            </a:r>
          </a:p>
          <a:p>
            <a:r>
              <a:rPr lang="en-US" altLang="en-US">
                <a:latin typeface="Arial" panose="020B0604020202020204" pitchFamily="34" charset="0"/>
              </a:rPr>
              <a:t> </a:t>
            </a:r>
          </a:p>
          <a:p>
            <a:r>
              <a:rPr lang="en-US" altLang="en-US">
                <a:latin typeface="Arial" panose="020B0604020202020204" pitchFamily="34" charset="0"/>
              </a:rPr>
              <a:t>Do you remember me talking about anthocyanins in plants? Well here is the continuation of that cycle. Pika gather inordinate amounts of alpine avens because those same anthocyanins help to prevent mold and bacterial growth in their food stores. Until the plants are dry, these anthocyanins are poisonous to the pika.</a:t>
            </a:r>
          </a:p>
          <a:p>
            <a:r>
              <a:rPr lang="en-US" altLang="en-US">
                <a:latin typeface="Arial" panose="020B0604020202020204" pitchFamily="34" charset="0"/>
              </a:rPr>
              <a:t> </a:t>
            </a:r>
          </a:p>
          <a:p>
            <a:r>
              <a:rPr lang="en-US" altLang="en-US">
                <a:latin typeface="Arial" panose="020B0604020202020204" pitchFamily="34" charset="0"/>
              </a:rPr>
              <a:t>Pika’s vegetarian diet is not high in calories, and a pika must fill its stomach almost houly to meet its energy needs. </a:t>
            </a:r>
          </a:p>
          <a:p>
            <a:r>
              <a:rPr lang="en-US" altLang="en-US">
                <a:latin typeface="Arial" panose="020B0604020202020204" pitchFamily="34" charset="0"/>
              </a:rPr>
              <a:t> </a:t>
            </a:r>
          </a:p>
          <a:p>
            <a:r>
              <a:rPr lang="en-US" altLang="en-US" u="sng">
                <a:latin typeface="Arial" panose="020B0604020202020204" pitchFamily="34" charset="0"/>
              </a:rPr>
              <a:t>How many of you think the pika is cute?</a:t>
            </a:r>
            <a:endParaRPr lang="en-US" altLang="en-US">
              <a:latin typeface="Arial" panose="020B0604020202020204" pitchFamily="34" charset="0"/>
            </a:endParaRPr>
          </a:p>
          <a:p>
            <a:r>
              <a:rPr lang="en-US" altLang="en-US">
                <a:latin typeface="Arial" panose="020B0604020202020204" pitchFamily="34" charset="0"/>
              </a:rPr>
              <a:t> </a:t>
            </a:r>
          </a:p>
          <a:p>
            <a:r>
              <a:rPr lang="en-US" altLang="en-US">
                <a:latin typeface="Arial" panose="020B0604020202020204" pitchFamily="34" charset="0"/>
              </a:rPr>
              <a:t>Well, in order to obtain maximum food value, pika, like rabbits, are able to reingest fecal matter, which is high in protein content and energy value.</a:t>
            </a:r>
          </a:p>
          <a:p>
            <a:r>
              <a:rPr lang="en-US" altLang="en-US">
                <a:latin typeface="Arial" panose="020B0604020202020204" pitchFamily="34" charset="0"/>
              </a:rPr>
              <a:t> </a:t>
            </a:r>
          </a:p>
          <a:p>
            <a:r>
              <a:rPr lang="en-US" altLang="en-US">
                <a:latin typeface="Arial" panose="020B0604020202020204" pitchFamily="34" charset="0"/>
              </a:rPr>
              <a:t>Pika also preserve body moisture in dry climates by depositing almost crystalline uric acids, leaving a white nitrogenous salt deposit on boulder surface.</a:t>
            </a:r>
          </a:p>
          <a:p>
            <a:r>
              <a:rPr lang="en-US" altLang="en-US">
                <a:latin typeface="Arial" panose="020B0604020202020204" pitchFamily="34" charset="0"/>
              </a:rPr>
              <a:t> </a:t>
            </a:r>
          </a:p>
          <a:p>
            <a:r>
              <a:rPr lang="en-US" altLang="en-US">
                <a:latin typeface="Arial" panose="020B0604020202020204" pitchFamily="34" charset="0"/>
              </a:rPr>
              <a:t>Pika have been observed to be active during every month of the year and there is no evidence that they hibernate. They have to spend the months of July thru September storing enough food for nine or ten months. </a:t>
            </a:r>
          </a:p>
          <a:p>
            <a:r>
              <a:rPr lang="en-US" altLang="en-US">
                <a:latin typeface="Arial" panose="020B0604020202020204" pitchFamily="34" charset="0"/>
              </a:rPr>
              <a:t>Pika females will give birth to a litter in the spring. She will immediately get pregnant again and if that first litter does not survive (predation, cold, disease), she will deliver the second. If the first litter does survive, her body reabsorbs the fetuses.</a:t>
            </a: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61444" name="Slide Number Placeholder 3">
            <a:extLst>
              <a:ext uri="{FF2B5EF4-FFF2-40B4-BE49-F238E27FC236}">
                <a16:creationId xmlns:a16="http://schemas.microsoft.com/office/drawing/2014/main" id="{80C32940-AD64-490F-90DB-D20649C18DCE}"/>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2016973-2F68-4E6A-9BEA-A9186509F261}" type="slidenum">
              <a:rPr lang="en-US" altLang="en-US" smtClean="0"/>
              <a:pPr/>
              <a:t>29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2EF73BC7-DF5F-4C43-B638-1C7C20875431}"/>
              </a:ext>
            </a:extLst>
          </p:cNvPr>
          <p:cNvSpPr>
            <a:spLocks noGrp="1" noRot="1" noChangeAspect="1" noTextEdit="1"/>
          </p:cNvSpPr>
          <p:nvPr>
            <p:ph type="sldImg"/>
          </p:nvPr>
        </p:nvSpPr>
        <p:spPr>
          <a:ln/>
        </p:spPr>
      </p:sp>
      <p:sp>
        <p:nvSpPr>
          <p:cNvPr id="8195" name="Notes Placeholder 2">
            <a:extLst>
              <a:ext uri="{FF2B5EF4-FFF2-40B4-BE49-F238E27FC236}">
                <a16:creationId xmlns:a16="http://schemas.microsoft.com/office/drawing/2014/main" id="{B4695071-28DA-46E7-A821-70383844891A}"/>
              </a:ext>
            </a:extLst>
          </p:cNvPr>
          <p:cNvSpPr>
            <a:spLocks noGrp="1"/>
          </p:cNvSpPr>
          <p:nvPr>
            <p:ph type="body" idx="1"/>
          </p:nvPr>
        </p:nvSpPr>
        <p:spPr>
          <a:noFill/>
        </p:spPr>
        <p:txBody>
          <a:bodyPr/>
          <a:lstStyle/>
          <a:p>
            <a:r>
              <a:rPr lang="en-US" altLang="en-US" b="1" u="sng">
                <a:latin typeface="Arial" panose="020B0604020202020204" pitchFamily="34" charset="0"/>
              </a:rPr>
              <a:t>Colorado’s Elevational Lifezones</a:t>
            </a:r>
            <a:endParaRPr lang="en-US" altLang="en-US">
              <a:latin typeface="Arial" panose="020B0604020202020204" pitchFamily="34" charset="0"/>
            </a:endParaRPr>
          </a:p>
          <a:p>
            <a:r>
              <a:rPr lang="en-US" altLang="en-US">
                <a:latin typeface="Arial" panose="020B0604020202020204" pitchFamily="34" charset="0"/>
              </a:rPr>
              <a:t>Colorado is made up of</a:t>
            </a:r>
            <a:r>
              <a:rPr lang="en-US" altLang="en-US" b="1">
                <a:latin typeface="Arial" panose="020B0604020202020204" pitchFamily="34" charset="0"/>
              </a:rPr>
              <a:t> essentially</a:t>
            </a:r>
            <a:r>
              <a:rPr lang="en-US" altLang="en-US">
                <a:latin typeface="Arial" panose="020B0604020202020204" pitchFamily="34" charset="0"/>
              </a:rPr>
              <a:t> 5 lifezones, </a:t>
            </a:r>
            <a:r>
              <a:rPr lang="en-US" altLang="en-US" u="sng">
                <a:latin typeface="Arial" panose="020B0604020202020204" pitchFamily="34" charset="0"/>
              </a:rPr>
              <a:t>Can anyone name those five lifezones?</a:t>
            </a:r>
            <a:endParaRPr lang="en-US" altLang="en-US">
              <a:latin typeface="Arial" panose="020B0604020202020204" pitchFamily="34" charset="0"/>
            </a:endParaRPr>
          </a:p>
          <a:p>
            <a:r>
              <a:rPr lang="en-US" altLang="en-US">
                <a:latin typeface="Arial" panose="020B0604020202020204" pitchFamily="34" charset="0"/>
              </a:rPr>
              <a:t>Grasslands (&lt;5,600 ft asl) – sometimes broken into grasslands (Eastern Colorado) and semi-desert shrublands (Western Colorado)</a:t>
            </a:r>
          </a:p>
          <a:p>
            <a:r>
              <a:rPr lang="en-US" altLang="en-US">
                <a:latin typeface="Arial" panose="020B0604020202020204" pitchFamily="34" charset="0"/>
              </a:rPr>
              <a:t>Foothills(6,000-7,000 ft asl) – sometimes broken into </a:t>
            </a:r>
          </a:p>
          <a:p>
            <a:r>
              <a:rPr lang="en-US" altLang="en-US">
                <a:latin typeface="Arial" panose="020B0604020202020204" pitchFamily="34" charset="0"/>
              </a:rPr>
              <a:t>Pinon-Juniper Woodlands (P-J and Gamble Oak) in Western Colorado  and </a:t>
            </a:r>
          </a:p>
          <a:p>
            <a:r>
              <a:rPr lang="en-US" altLang="en-US">
                <a:latin typeface="Arial" panose="020B0604020202020204" pitchFamily="34" charset="0"/>
              </a:rPr>
              <a:t>Foothill Forests (Ponderosa, Doug Fir, RM Juniper, Blue Spruce, Shrubs) in Eastern Colorado</a:t>
            </a:r>
          </a:p>
          <a:p>
            <a:r>
              <a:rPr lang="en-US" altLang="en-US">
                <a:latin typeface="Arial" panose="020B0604020202020204" pitchFamily="34" charset="0"/>
              </a:rPr>
              <a:t>Montane (6,000-9,000 ft asl) – ponderosa, Douglas fir, lodgepole, limber, aspen forests</a:t>
            </a:r>
          </a:p>
          <a:p>
            <a:r>
              <a:rPr lang="en-US" altLang="en-US">
                <a:latin typeface="Arial" panose="020B0604020202020204" pitchFamily="34" charset="0"/>
              </a:rPr>
              <a:t>Sub-Alpine (9,000-11,500 ft asl) – Englemann, Subalpine F, Bristlecone, Limber, Lodgepole</a:t>
            </a:r>
          </a:p>
          <a:p>
            <a:r>
              <a:rPr lang="en-US" altLang="en-US">
                <a:latin typeface="Arial" panose="020B0604020202020204" pitchFamily="34" charset="0"/>
              </a:rPr>
              <a:t>Alpine (11,500 – 14,433 ft asl)</a:t>
            </a:r>
          </a:p>
          <a:p>
            <a:r>
              <a:rPr lang="en-US" altLang="en-US">
                <a:latin typeface="Arial" panose="020B0604020202020204" pitchFamily="34" charset="0"/>
              </a:rPr>
              <a:t> </a:t>
            </a:r>
          </a:p>
          <a:p>
            <a:r>
              <a:rPr lang="en-US" altLang="en-US">
                <a:latin typeface="Arial" panose="020B0604020202020204" pitchFamily="34" charset="0"/>
              </a:rPr>
              <a:t>Can anyone tell me which lifezone we in Leadville live in? (Sub-Alpine), Denver? (Grasslands &amp; Foothills), Silverthorne? (montane).</a:t>
            </a:r>
          </a:p>
          <a:p>
            <a:r>
              <a:rPr lang="en-US" altLang="en-US">
                <a:latin typeface="Arial" panose="020B0604020202020204" pitchFamily="34" charset="0"/>
              </a:rPr>
              <a:t>What is Colorado’s highest point? What is that elevation? </a:t>
            </a:r>
          </a:p>
          <a:p>
            <a:r>
              <a:rPr lang="en-US" altLang="en-US">
                <a:latin typeface="Arial" panose="020B0604020202020204" pitchFamily="34" charset="0"/>
              </a:rPr>
              <a:t>What is Colorado’s lowest point? 3,315 ft a.s.l where the Arikaree River flows into the NW corner of Kansas. Lifezone?</a:t>
            </a:r>
          </a:p>
          <a:p>
            <a:endParaRPr lang="en-US" altLang="en-US">
              <a:latin typeface="Arial" panose="020B0604020202020204" pitchFamily="34" charset="0"/>
            </a:endParaRPr>
          </a:p>
        </p:txBody>
      </p:sp>
      <p:sp>
        <p:nvSpPr>
          <p:cNvPr id="8196" name="Slide Number Placeholder 3">
            <a:extLst>
              <a:ext uri="{FF2B5EF4-FFF2-40B4-BE49-F238E27FC236}">
                <a16:creationId xmlns:a16="http://schemas.microsoft.com/office/drawing/2014/main" id="{6E75F1B0-9AA4-4FB2-84EC-E937C65B8397}"/>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7583C85-3A20-46F0-9571-7F185CE3B36E}" type="slidenum">
              <a:rPr lang="en-US" altLang="en-US" smtClean="0"/>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19A95B4-97E9-4CFE-8426-2FE3A928BEE9}"/>
              </a:ext>
            </a:extLst>
          </p:cNvPr>
          <p:cNvSpPr>
            <a:spLocks noGrp="1" noRot="1" noChangeAspect="1" noTextEdit="1"/>
          </p:cNvSpPr>
          <p:nvPr>
            <p:ph type="sldImg"/>
          </p:nvPr>
        </p:nvSpPr>
        <p:spPr>
          <a:ln/>
        </p:spPr>
      </p:sp>
      <p:sp>
        <p:nvSpPr>
          <p:cNvPr id="63491" name="Notes Placeholder 2">
            <a:extLst>
              <a:ext uri="{FF2B5EF4-FFF2-40B4-BE49-F238E27FC236}">
                <a16:creationId xmlns:a16="http://schemas.microsoft.com/office/drawing/2014/main" id="{90F20CDF-A518-4164-99E6-0F8A485F59CB}"/>
              </a:ext>
            </a:extLst>
          </p:cNvPr>
          <p:cNvSpPr>
            <a:spLocks noGrp="1"/>
          </p:cNvSpPr>
          <p:nvPr>
            <p:ph type="body" idx="1"/>
          </p:nvPr>
        </p:nvSpPr>
        <p:spPr>
          <a:noFill/>
        </p:spPr>
        <p:txBody>
          <a:bodyPr/>
          <a:lstStyle/>
          <a:p>
            <a:r>
              <a:rPr lang="en-US" altLang="en-US" u="sng">
                <a:latin typeface="Arial" panose="020B0604020202020204" pitchFamily="34" charset="0"/>
              </a:rPr>
              <a:t>Can everyone name this animal?</a:t>
            </a:r>
            <a:endParaRPr lang="en-US" altLang="en-US">
              <a:latin typeface="Arial" panose="020B0604020202020204" pitchFamily="34" charset="0"/>
            </a:endParaRPr>
          </a:p>
          <a:p>
            <a:r>
              <a:rPr lang="en-US" altLang="en-US">
                <a:latin typeface="Arial" panose="020B0604020202020204" pitchFamily="34" charset="0"/>
              </a:rPr>
              <a:t> </a:t>
            </a:r>
          </a:p>
          <a:p>
            <a:r>
              <a:rPr lang="en-US" altLang="en-US">
                <a:latin typeface="Arial" panose="020B0604020202020204" pitchFamily="34" charset="0"/>
              </a:rPr>
              <a:t>Marmots like ptarmigans are comparatively large animals. Relatives of woodchucks, marmots eat themselves FAT in the summer and hibernate all winter, body temperatures sinking almost to 32 degrees F. They emerge in late spring, sprawling on a warm rock surface in what seems to be blissful enjoyment of sunshine and warmth.</a:t>
            </a:r>
          </a:p>
          <a:p>
            <a:endParaRPr lang="en-US" altLang="en-US">
              <a:latin typeface="Arial" panose="020B0604020202020204" pitchFamily="34" charset="0"/>
            </a:endParaRPr>
          </a:p>
        </p:txBody>
      </p:sp>
      <p:sp>
        <p:nvSpPr>
          <p:cNvPr id="63492" name="Slide Number Placeholder 3">
            <a:extLst>
              <a:ext uri="{FF2B5EF4-FFF2-40B4-BE49-F238E27FC236}">
                <a16:creationId xmlns:a16="http://schemas.microsoft.com/office/drawing/2014/main" id="{56D60E40-E1BE-42B9-B6F7-FFB6DF2C714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6FBA17-60E3-4756-B647-9C63ACCE842E}" type="slidenum">
              <a:rPr lang="en-US" altLang="en-US" smtClean="0"/>
              <a:pPr/>
              <a:t>30</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DDA5449E-9A0D-49BB-83EA-DE88EE8E5634}"/>
              </a:ext>
            </a:extLst>
          </p:cNvPr>
          <p:cNvSpPr>
            <a:spLocks noGrp="1" noRot="1" noChangeAspect="1" noTextEdit="1"/>
          </p:cNvSpPr>
          <p:nvPr>
            <p:ph type="sldImg"/>
          </p:nvPr>
        </p:nvSpPr>
        <p:spPr>
          <a:ln/>
        </p:spPr>
      </p:sp>
      <p:sp>
        <p:nvSpPr>
          <p:cNvPr id="65539" name="Notes Placeholder 2">
            <a:extLst>
              <a:ext uri="{FF2B5EF4-FFF2-40B4-BE49-F238E27FC236}">
                <a16:creationId xmlns:a16="http://schemas.microsoft.com/office/drawing/2014/main" id="{B4609537-6EBC-4FC7-A487-88A63ECAF006}"/>
              </a:ext>
            </a:extLst>
          </p:cNvPr>
          <p:cNvSpPr>
            <a:spLocks noGrp="1"/>
          </p:cNvSpPr>
          <p:nvPr>
            <p:ph type="body" idx="1"/>
          </p:nvPr>
        </p:nvSpPr>
        <p:spPr>
          <a:noFill/>
        </p:spPr>
        <p:txBody>
          <a:bodyPr/>
          <a:lstStyle/>
          <a:p>
            <a:r>
              <a:rPr lang="en-US" altLang="en-US">
                <a:latin typeface="Arial" panose="020B0604020202020204" pitchFamily="34" charset="0"/>
              </a:rPr>
              <a:t>Although all these plants and animals have adapted well to their harsh environment, they have not adapted well to the presence of humans and especially the large numbers who seek out the 54 highest points in Colorado known as the Fourteeners. </a:t>
            </a:r>
          </a:p>
          <a:p>
            <a:endParaRPr lang="en-US" altLang="en-US">
              <a:latin typeface="Arial" panose="020B0604020202020204" pitchFamily="34" charset="0"/>
            </a:endParaRPr>
          </a:p>
          <a:p>
            <a:r>
              <a:rPr lang="en-US" altLang="en-US">
                <a:latin typeface="Arial" panose="020B0604020202020204" pitchFamily="34" charset="0"/>
              </a:rPr>
              <a:t>This is why you receive this presentation. I don’t know how many times you have or will hear “the trail is slick, I’m just going to walk on the grass” Now you have the knowledge to explain, that it really isn’t just grass like we have in our neighborhood parks. These plants, insects, and animals live at the outer and upper extremes in the alpine environment because they have been rigorously selected and adapted to the harsh conditions that surround it. But they have not adapted to the presence of humans. As few as 5 footsteps in a single location is enough to kill the plants. Once the vegetation is destroyed, so is the alpine ecosystem. We need to recognize that we are visiting their home and take care not to destroy it.</a:t>
            </a:r>
          </a:p>
          <a:p>
            <a:r>
              <a:rPr lang="en-US" altLang="en-US">
                <a:latin typeface="Arial" panose="020B0604020202020204" pitchFamily="34" charset="0"/>
              </a:rPr>
              <a:t> </a:t>
            </a:r>
          </a:p>
          <a:p>
            <a:r>
              <a:rPr lang="en-US" altLang="en-US">
                <a:latin typeface="Arial" panose="020B0604020202020204" pitchFamily="34" charset="0"/>
              </a:rPr>
              <a:t>Stay on the trails – the brown stuff….</a:t>
            </a:r>
          </a:p>
          <a:p>
            <a:r>
              <a:rPr lang="en-US" altLang="en-US">
                <a:latin typeface="Arial" panose="020B0604020202020204" pitchFamily="34" charset="0"/>
              </a:rPr>
              <a:t>Keep your distance from wildlife.</a:t>
            </a:r>
          </a:p>
          <a:p>
            <a:r>
              <a:rPr lang="en-US" altLang="en-US">
                <a:latin typeface="Arial" panose="020B0604020202020204" pitchFamily="34" charset="0"/>
              </a:rPr>
              <a:t>Keep your dogs on a leash.</a:t>
            </a:r>
          </a:p>
          <a:p>
            <a:r>
              <a:rPr lang="en-US" altLang="en-US">
                <a:latin typeface="Arial" panose="020B0604020202020204" pitchFamily="34" charset="0"/>
              </a:rPr>
              <a:t>Never feed the wildlife.</a:t>
            </a:r>
          </a:p>
          <a:p>
            <a:r>
              <a:rPr lang="en-US" altLang="en-US">
                <a:latin typeface="Arial" panose="020B0604020202020204" pitchFamily="34" charset="0"/>
              </a:rPr>
              <a:t>Keep your voice low so that others can experience the joys of nature.</a:t>
            </a:r>
          </a:p>
          <a:p>
            <a:r>
              <a:rPr lang="en-US" altLang="en-US">
                <a:latin typeface="Arial" panose="020B0604020202020204" pitchFamily="34" charset="0"/>
              </a:rPr>
              <a:t>Carry out your waste and your dog’s waste from the alpine environment, these plants and animals have enough to deal with.</a:t>
            </a:r>
          </a:p>
          <a:p>
            <a:r>
              <a:rPr lang="en-US" altLang="en-US">
                <a:latin typeface="Arial" panose="020B0604020202020204" pitchFamily="34" charset="0"/>
              </a:rPr>
              <a:t> </a:t>
            </a:r>
          </a:p>
          <a:p>
            <a:endParaRPr lang="en-US" altLang="en-US">
              <a:latin typeface="Arial" panose="020B0604020202020204" pitchFamily="34" charset="0"/>
            </a:endParaRPr>
          </a:p>
          <a:p>
            <a:r>
              <a:rPr lang="en-US" altLang="en-US">
                <a:latin typeface="Arial" panose="020B0604020202020204" pitchFamily="34" charset="0"/>
              </a:rPr>
              <a:t>And in the words of the Lorax </a:t>
            </a:r>
            <a:r>
              <a:rPr lang="en-US" altLang="en-US" b="1">
                <a:latin typeface="Arial" panose="020B0604020202020204" pitchFamily="34" charset="0"/>
              </a:rPr>
              <a:t>“Unless someone like you</a:t>
            </a:r>
            <a:r>
              <a:rPr lang="en-US" altLang="en-US">
                <a:latin typeface="Arial" panose="020B0604020202020204" pitchFamily="34" charset="0"/>
              </a:rPr>
              <a:t> </a:t>
            </a:r>
            <a:r>
              <a:rPr lang="en-US" altLang="en-US" b="1">
                <a:latin typeface="Arial" panose="020B0604020202020204" pitchFamily="34" charset="0"/>
              </a:rPr>
              <a:t>cares a whole awful lot, Nothing is going to get better. It's not.”</a:t>
            </a:r>
            <a:endParaRPr lang="en-US" altLang="en-US">
              <a:latin typeface="Arial" panose="020B0604020202020204" pitchFamily="34" charset="0"/>
            </a:endParaRPr>
          </a:p>
          <a:p>
            <a:endParaRPr lang="en-US" altLang="en-US">
              <a:latin typeface="Arial" panose="020B0604020202020204" pitchFamily="34" charset="0"/>
            </a:endParaRPr>
          </a:p>
        </p:txBody>
      </p:sp>
      <p:sp>
        <p:nvSpPr>
          <p:cNvPr id="65540" name="Slide Number Placeholder 3">
            <a:extLst>
              <a:ext uri="{FF2B5EF4-FFF2-40B4-BE49-F238E27FC236}">
                <a16:creationId xmlns:a16="http://schemas.microsoft.com/office/drawing/2014/main" id="{D75D25A7-BD11-48CC-B0DD-BC81766341D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C3D3D0-DF8A-4EC7-87F3-A78DF5880F59}" type="slidenum">
              <a:rPr lang="en-US" altLang="en-US" smtClean="0"/>
              <a:pPr/>
              <a:t>31</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E2A07267-F318-4DC3-8BC0-4A51E5F0839D}"/>
              </a:ext>
            </a:extLst>
          </p:cNvPr>
          <p:cNvSpPr>
            <a:spLocks noGrp="1" noRot="1" noChangeAspect="1" noTextEdit="1"/>
          </p:cNvSpPr>
          <p:nvPr>
            <p:ph type="sldImg"/>
          </p:nvPr>
        </p:nvSpPr>
        <p:spPr>
          <a:ln/>
        </p:spPr>
      </p:sp>
      <p:sp>
        <p:nvSpPr>
          <p:cNvPr id="10243" name="Notes Placeholder 2">
            <a:extLst>
              <a:ext uri="{FF2B5EF4-FFF2-40B4-BE49-F238E27FC236}">
                <a16:creationId xmlns:a16="http://schemas.microsoft.com/office/drawing/2014/main" id="{C94C1A37-36C7-4B50-8CBC-E2B36CB6A51A}"/>
              </a:ext>
            </a:extLst>
          </p:cNvPr>
          <p:cNvSpPr>
            <a:spLocks noGrp="1"/>
          </p:cNvSpPr>
          <p:nvPr>
            <p:ph type="body" idx="1"/>
          </p:nvPr>
        </p:nvSpPr>
        <p:spPr>
          <a:noFill/>
        </p:spPr>
        <p:txBody>
          <a:bodyPr/>
          <a:lstStyle/>
          <a:p>
            <a:r>
              <a:rPr lang="en-US" altLang="en-US">
                <a:latin typeface="Arial" panose="020B0604020202020204" pitchFamily="34" charset="0"/>
              </a:rPr>
              <a:t>Sometimes it is easier to look at pictures. You can see that Eastern &amp; Western Colorado have different vegetation in the lifezones</a:t>
            </a:r>
          </a:p>
        </p:txBody>
      </p:sp>
      <p:sp>
        <p:nvSpPr>
          <p:cNvPr id="10244" name="Slide Number Placeholder 3">
            <a:extLst>
              <a:ext uri="{FF2B5EF4-FFF2-40B4-BE49-F238E27FC236}">
                <a16:creationId xmlns:a16="http://schemas.microsoft.com/office/drawing/2014/main" id="{05B9C5FF-0489-409C-8F71-1D91B3BD6513}"/>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5A3DC49-7400-41CD-829E-9507562D0858}" type="slidenum">
              <a:rPr lang="en-US" altLang="en-US" smtClean="0"/>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6DCDCD2D-26D8-45CF-A55A-2D5BF23E620A}"/>
              </a:ext>
            </a:extLst>
          </p:cNvPr>
          <p:cNvSpPr>
            <a:spLocks noGrp="1" noRot="1" noChangeAspect="1" noTextEdit="1"/>
          </p:cNvSpPr>
          <p:nvPr>
            <p:ph type="sldImg"/>
          </p:nvPr>
        </p:nvSpPr>
        <p:spPr>
          <a:ln/>
        </p:spPr>
      </p:sp>
      <p:sp>
        <p:nvSpPr>
          <p:cNvPr id="12291" name="Notes Placeholder 2">
            <a:extLst>
              <a:ext uri="{FF2B5EF4-FFF2-40B4-BE49-F238E27FC236}">
                <a16:creationId xmlns:a16="http://schemas.microsoft.com/office/drawing/2014/main" id="{CAD4E5C7-8D7F-49F1-B5DF-6EE4030EACB8}"/>
              </a:ext>
            </a:extLst>
          </p:cNvPr>
          <p:cNvSpPr>
            <a:spLocks noGrp="1"/>
          </p:cNvSpPr>
          <p:nvPr>
            <p:ph type="body" idx="1"/>
          </p:nvPr>
        </p:nvSpPr>
        <p:spPr>
          <a:noFill/>
        </p:spPr>
        <p:txBody>
          <a:bodyPr/>
          <a:lstStyle/>
          <a:p>
            <a:r>
              <a:rPr lang="en-US" altLang="en-US">
                <a:latin typeface="Arial" panose="020B0604020202020204" pitchFamily="34" charset="0"/>
              </a:rPr>
              <a:t>Colorado Climate by Elevation</a:t>
            </a:r>
          </a:p>
          <a:p>
            <a:r>
              <a:rPr lang="en-US" altLang="en-US">
                <a:latin typeface="Arial" panose="020B0604020202020204" pitchFamily="34" charset="0"/>
              </a:rPr>
              <a:t>With increased elevation:</a:t>
            </a:r>
          </a:p>
          <a:p>
            <a:r>
              <a:rPr lang="en-US" altLang="en-US">
                <a:latin typeface="Arial" panose="020B0604020202020204" pitchFamily="34" charset="0"/>
              </a:rPr>
              <a:t>Temperature decreases </a:t>
            </a:r>
          </a:p>
          <a:p>
            <a:r>
              <a:rPr lang="en-US" altLang="en-US">
                <a:latin typeface="Arial" panose="020B0604020202020204" pitchFamily="34" charset="0"/>
              </a:rPr>
              <a:t>precipitation increases </a:t>
            </a:r>
          </a:p>
          <a:p>
            <a:r>
              <a:rPr lang="en-US" altLang="en-US">
                <a:latin typeface="Arial" panose="020B0604020202020204" pitchFamily="34" charset="0"/>
              </a:rPr>
              <a:t>and the growing season is dramatically decreased.</a:t>
            </a:r>
          </a:p>
          <a:p>
            <a:endParaRPr lang="en-US" altLang="en-US">
              <a:latin typeface="Arial" panose="020B0604020202020204" pitchFamily="34" charset="0"/>
            </a:endParaRPr>
          </a:p>
        </p:txBody>
      </p:sp>
      <p:sp>
        <p:nvSpPr>
          <p:cNvPr id="12292" name="Slide Number Placeholder 3">
            <a:extLst>
              <a:ext uri="{FF2B5EF4-FFF2-40B4-BE49-F238E27FC236}">
                <a16:creationId xmlns:a16="http://schemas.microsoft.com/office/drawing/2014/main" id="{74A99F3A-B522-446A-9BA4-C5730A9CE95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C0C1431-3F21-4F72-9026-54F9E25EFDED}" type="slidenum">
              <a:rPr lang="en-US" altLang="en-US" smtClean="0"/>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0027064C-E8A2-4CBA-9287-9B141CDE6D12}"/>
              </a:ext>
            </a:extLst>
          </p:cNvPr>
          <p:cNvSpPr>
            <a:spLocks noGrp="1" noRot="1" noChangeAspect="1" noTextEdit="1"/>
          </p:cNvSpPr>
          <p:nvPr>
            <p:ph type="sldImg"/>
          </p:nvPr>
        </p:nvSpPr>
        <p:spPr>
          <a:ln/>
        </p:spPr>
      </p:sp>
      <p:sp>
        <p:nvSpPr>
          <p:cNvPr id="14339" name="Notes Placeholder 2">
            <a:extLst>
              <a:ext uri="{FF2B5EF4-FFF2-40B4-BE49-F238E27FC236}">
                <a16:creationId xmlns:a16="http://schemas.microsoft.com/office/drawing/2014/main" id="{909A66DB-C5DB-4A81-AF8C-FD5E061E01CC}"/>
              </a:ext>
            </a:extLst>
          </p:cNvPr>
          <p:cNvSpPr>
            <a:spLocks noGrp="1"/>
          </p:cNvSpPr>
          <p:nvPr>
            <p:ph type="body" idx="1"/>
          </p:nvPr>
        </p:nvSpPr>
        <p:spPr>
          <a:noFill/>
        </p:spPr>
        <p:txBody>
          <a:bodyPr/>
          <a:lstStyle/>
          <a:p>
            <a:r>
              <a:rPr lang="en-US" altLang="en-US">
                <a:latin typeface="Arial" panose="020B0604020202020204" pitchFamily="34" charset="0"/>
              </a:rPr>
              <a:t>The Alpine Lifezone makes up ~ 3% of Colorado’s landmass. 1% of landmass of contiguous 48 states.</a:t>
            </a:r>
          </a:p>
          <a:p>
            <a:r>
              <a:rPr lang="en-US" altLang="en-US">
                <a:latin typeface="Arial" panose="020B0604020202020204" pitchFamily="34" charset="0"/>
              </a:rPr>
              <a:t>Nothing between you and the sky, no filtering haze, no dulling pollution, constant wind, breathless (less oxygen).</a:t>
            </a:r>
          </a:p>
          <a:p>
            <a:r>
              <a:rPr lang="en-US" altLang="en-US">
                <a:latin typeface="Arial" panose="020B0604020202020204" pitchFamily="34" charset="0"/>
              </a:rPr>
              <a:t> </a:t>
            </a:r>
          </a:p>
          <a:p>
            <a:r>
              <a:rPr lang="en-US" altLang="en-US">
                <a:latin typeface="Arial" panose="020B0604020202020204" pitchFamily="34" charset="0"/>
              </a:rPr>
              <a:t>Land of contrast and incredible intensity: the sky is the size of forever and the flowers the size of a millisecond. There are no trees against which to measure one’s height. No houses or man-made mementos to give scale. The only objects larger than small are boulders, a strangely empty land. </a:t>
            </a:r>
          </a:p>
          <a:p>
            <a:r>
              <a:rPr lang="en-US" altLang="en-US">
                <a:latin typeface="Arial" panose="020B0604020202020204" pitchFamily="34" charset="0"/>
              </a:rPr>
              <a:t> </a:t>
            </a:r>
          </a:p>
          <a:p>
            <a:r>
              <a:rPr lang="en-US" altLang="en-US">
                <a:latin typeface="Arial" panose="020B0604020202020204" pitchFamily="34" charset="0"/>
              </a:rPr>
              <a:t>There is no in-between in the alpine environment and for humans who live in an in-between-sized world, comprehension takes time.</a:t>
            </a:r>
          </a:p>
        </p:txBody>
      </p:sp>
      <p:sp>
        <p:nvSpPr>
          <p:cNvPr id="14340" name="Slide Number Placeholder 3">
            <a:extLst>
              <a:ext uri="{FF2B5EF4-FFF2-40B4-BE49-F238E27FC236}">
                <a16:creationId xmlns:a16="http://schemas.microsoft.com/office/drawing/2014/main" id="{DDB2BB84-7F27-44B0-A657-9220D949BB6C}"/>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AB993F0-0761-4165-BD7F-F50591C364D2}" type="slidenum">
              <a:rPr lang="en-US" altLang="en-US" smtClean="0"/>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5A0325C6-1C14-41D2-8266-E5EF481DA15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A4C097-ACD7-46D6-9AB3-072795DA5813}" type="slidenum">
              <a:rPr lang="en-US" altLang="en-US" smtClean="0"/>
              <a:pPr/>
              <a:t>7</a:t>
            </a:fld>
            <a:endParaRPr lang="en-US" altLang="en-US"/>
          </a:p>
        </p:txBody>
      </p:sp>
      <p:sp>
        <p:nvSpPr>
          <p:cNvPr id="16387" name="Rectangle 2">
            <a:extLst>
              <a:ext uri="{FF2B5EF4-FFF2-40B4-BE49-F238E27FC236}">
                <a16:creationId xmlns:a16="http://schemas.microsoft.com/office/drawing/2014/main" id="{9B5B8516-C5AD-4C92-B284-87837AE1239C}"/>
              </a:ext>
            </a:extLst>
          </p:cNvPr>
          <p:cNvSpPr>
            <a:spLocks noRot="1" noChangeArrowheads="1" noTextEdit="1"/>
          </p:cNvSpPr>
          <p:nvPr>
            <p:ph type="sldImg"/>
          </p:nvPr>
        </p:nvSpPr>
        <p:spPr>
          <a:ln/>
        </p:spPr>
      </p:sp>
      <p:sp>
        <p:nvSpPr>
          <p:cNvPr id="16388" name="Rectangle 3">
            <a:extLst>
              <a:ext uri="{FF2B5EF4-FFF2-40B4-BE49-F238E27FC236}">
                <a16:creationId xmlns:a16="http://schemas.microsoft.com/office/drawing/2014/main" id="{81B3A099-1D2D-42E9-9049-8658043AB515}"/>
              </a:ext>
            </a:extLst>
          </p:cNvPr>
          <p:cNvSpPr>
            <a:spLocks noGrp="1" noChangeArrowheads="1"/>
          </p:cNvSpPr>
          <p:nvPr>
            <p:ph type="body" idx="1"/>
          </p:nvPr>
        </p:nvSpPr>
        <p:spPr>
          <a:noFill/>
        </p:spPr>
        <p:txBody>
          <a:bodyPr/>
          <a:lstStyle/>
          <a:p>
            <a:r>
              <a:rPr lang="en-US" altLang="en-US">
                <a:latin typeface="Arial" panose="020B0604020202020204" pitchFamily="34" charset="0"/>
              </a:rPr>
              <a:t>The alpine ecosystem is beautiful but can be very harsh!</a:t>
            </a:r>
          </a:p>
          <a:p>
            <a:r>
              <a:rPr lang="en-US" altLang="en-US">
                <a:latin typeface="Arial" panose="020B0604020202020204" pitchFamily="34" charset="0"/>
              </a:rPr>
              <a:t> </a:t>
            </a:r>
          </a:p>
          <a:p>
            <a:r>
              <a:rPr lang="en-US" altLang="en-US" b="1">
                <a:latin typeface="Arial" panose="020B0604020202020204" pitchFamily="34" charset="0"/>
              </a:rPr>
              <a:t>Wind, wind, wind.</a:t>
            </a:r>
            <a:r>
              <a:rPr lang="en-US" altLang="en-US">
                <a:latin typeface="Arial" panose="020B0604020202020204" pitchFamily="34" charset="0"/>
              </a:rPr>
              <a:t> There is almost constant wind in the alpine. </a:t>
            </a:r>
          </a:p>
          <a:p>
            <a:r>
              <a:rPr lang="en-US" altLang="en-US">
                <a:latin typeface="Arial" panose="020B0604020202020204" pitchFamily="34" charset="0"/>
              </a:rPr>
              <a:t>Can anyone tell us the highest recorded wind speed? Alpine winds have been recorded at over 200 mph, with 74 mph gusts common.</a:t>
            </a:r>
          </a:p>
          <a:p>
            <a:r>
              <a:rPr lang="en-US" altLang="en-US">
                <a:latin typeface="Arial" panose="020B0604020202020204" pitchFamily="34" charset="0"/>
              </a:rPr>
              <a:t> </a:t>
            </a:r>
          </a:p>
          <a:p>
            <a:r>
              <a:rPr lang="en-US" altLang="en-US" b="1" u="sng">
                <a:latin typeface="Arial" panose="020B0604020202020204" pitchFamily="34" charset="0"/>
              </a:rPr>
              <a:t>Low effective precipitation.</a:t>
            </a:r>
            <a:r>
              <a:rPr lang="en-US" altLang="en-US" u="sng">
                <a:latin typeface="Arial" panose="020B0604020202020204" pitchFamily="34" charset="0"/>
              </a:rPr>
              <a:t> If you remember, from the climate at elevation slide, precipitation increases at altitude, why isn’t that precipitation effective?</a:t>
            </a:r>
            <a:endParaRPr lang="en-US" altLang="en-US">
              <a:latin typeface="Arial" panose="020B0604020202020204" pitchFamily="34" charset="0"/>
            </a:endParaRPr>
          </a:p>
          <a:p>
            <a:r>
              <a:rPr lang="en-US" altLang="en-US">
                <a:latin typeface="Arial" panose="020B0604020202020204" pitchFamily="34" charset="0"/>
              </a:rPr>
              <a:t> </a:t>
            </a:r>
          </a:p>
          <a:p>
            <a:r>
              <a:rPr lang="en-US" altLang="en-US" u="sng">
                <a:latin typeface="Arial" panose="020B0604020202020204" pitchFamily="34" charset="0"/>
              </a:rPr>
              <a:t>Clues: </a:t>
            </a:r>
            <a:r>
              <a:rPr lang="en-US" altLang="en-US">
                <a:latin typeface="Arial" panose="020B0604020202020204" pitchFamily="34" charset="0"/>
              </a:rPr>
              <a:t>majority of the precipitation comes in what form?</a:t>
            </a:r>
          </a:p>
          <a:p>
            <a:r>
              <a:rPr lang="en-US" altLang="en-US">
                <a:latin typeface="Arial" panose="020B0604020202020204" pitchFamily="34" charset="0"/>
              </a:rPr>
              <a:t>What happens when snow meets WIND?</a:t>
            </a:r>
          </a:p>
          <a:p>
            <a:r>
              <a:rPr lang="en-US" altLang="en-US">
                <a:latin typeface="Arial" panose="020B0604020202020204" pitchFamily="34" charset="0"/>
              </a:rPr>
              <a:t> </a:t>
            </a:r>
          </a:p>
          <a:p>
            <a:r>
              <a:rPr lang="en-US" altLang="en-US" u="sng">
                <a:latin typeface="Arial" panose="020B0604020202020204" pitchFamily="34" charset="0"/>
              </a:rPr>
              <a:t>Answer: </a:t>
            </a:r>
            <a:r>
              <a:rPr lang="en-US" altLang="en-US">
                <a:latin typeface="Arial" panose="020B0604020202020204" pitchFamily="34" charset="0"/>
              </a:rPr>
              <a:t>Yes, most of the snow is blown off of the mountains into the trees. </a:t>
            </a:r>
          </a:p>
          <a:p>
            <a:r>
              <a:rPr lang="en-US" altLang="en-US">
                <a:latin typeface="Arial" panose="020B0604020202020204" pitchFamily="34" charset="0"/>
              </a:rPr>
              <a:t> </a:t>
            </a:r>
          </a:p>
          <a:p>
            <a:r>
              <a:rPr lang="en-US" altLang="en-US" b="1">
                <a:latin typeface="Arial" panose="020B0604020202020204" pitchFamily="34" charset="0"/>
              </a:rPr>
              <a:t>There is twice as much ultraviolet radiation and 25% more light than at sea level. </a:t>
            </a:r>
            <a:r>
              <a:rPr lang="en-US" altLang="en-US">
                <a:latin typeface="Arial" panose="020B0604020202020204" pitchFamily="34" charset="0"/>
              </a:rPr>
              <a:t>The clarity of light confuses one’s sense of scale. Faraway mountains are so sharp and clear that they seem much closer. This extreme wash of light and the intensity of the full light spectrum give you almost a sense of euphoria.</a:t>
            </a:r>
          </a:p>
          <a:p>
            <a:r>
              <a:rPr lang="en-US" altLang="en-US">
                <a:latin typeface="Arial" panose="020B0604020202020204" pitchFamily="34" charset="0"/>
              </a:rPr>
              <a:t> </a:t>
            </a:r>
          </a:p>
          <a:p>
            <a:r>
              <a:rPr lang="en-US" altLang="en-US" b="1">
                <a:latin typeface="Arial" panose="020B0604020202020204" pitchFamily="34" charset="0"/>
              </a:rPr>
              <a:t>Temperature Extremes:</a:t>
            </a:r>
            <a:endParaRPr lang="en-US" altLang="en-US">
              <a:latin typeface="Arial" panose="020B0604020202020204" pitchFamily="34" charset="0"/>
            </a:endParaRPr>
          </a:p>
          <a:p>
            <a:r>
              <a:rPr lang="en-US" altLang="en-US" u="sng">
                <a:latin typeface="Arial" panose="020B0604020202020204" pitchFamily="34" charset="0"/>
              </a:rPr>
              <a:t>Can anyone guess how cold it gets in the alpine</a:t>
            </a:r>
            <a:r>
              <a:rPr lang="en-US" altLang="en-US">
                <a:latin typeface="Arial" panose="020B0604020202020204" pitchFamily="34" charset="0"/>
              </a:rPr>
              <a:t>? Records show temperature as cold as 70 degrees below zero.</a:t>
            </a:r>
          </a:p>
          <a:p>
            <a:r>
              <a:rPr lang="en-US" altLang="en-US">
                <a:latin typeface="Arial" panose="020B0604020202020204" pitchFamily="34" charset="0"/>
              </a:rPr>
              <a:t> </a:t>
            </a:r>
          </a:p>
          <a:p>
            <a:r>
              <a:rPr lang="en-US" altLang="en-US">
                <a:latin typeface="Arial" panose="020B0604020202020204" pitchFamily="34" charset="0"/>
              </a:rPr>
              <a:t>Combine this with a wind chill!! You could not have exposed skin at this temperature without instant frostbite. </a:t>
            </a:r>
          </a:p>
          <a:p>
            <a:r>
              <a:rPr lang="en-US" altLang="en-US">
                <a:latin typeface="Arial" panose="020B0604020202020204" pitchFamily="34" charset="0"/>
              </a:rPr>
              <a:t> </a:t>
            </a:r>
          </a:p>
          <a:p>
            <a:r>
              <a:rPr lang="en-US" altLang="en-US">
                <a:latin typeface="Arial" panose="020B0604020202020204" pitchFamily="34" charset="0"/>
              </a:rPr>
              <a:t>With a temperature of -10 degrees F and a wind speed of 15 mph = Wind Chill -45 degrees F. With these temperatures exposed flesh can freeze in 60 seconds.</a:t>
            </a:r>
          </a:p>
          <a:p>
            <a:r>
              <a:rPr lang="en-US" altLang="en-US">
                <a:latin typeface="Arial" panose="020B0604020202020204" pitchFamily="34" charset="0"/>
              </a:rPr>
              <a:t> </a:t>
            </a:r>
          </a:p>
          <a:p>
            <a:r>
              <a:rPr lang="en-US" altLang="en-US" b="1">
                <a:latin typeface="Arial" panose="020B0604020202020204" pitchFamily="34" charset="0"/>
              </a:rPr>
              <a:t>All of these factors lead to a significantly reduced growing season – typically 3 months or less</a:t>
            </a:r>
            <a:endParaRPr lang="en-US" altLang="en-US">
              <a:latin typeface="Arial" panose="020B0604020202020204" pitchFamily="34" charset="0"/>
            </a:endParaRPr>
          </a:p>
          <a:p>
            <a:r>
              <a:rPr lang="en-US" altLang="en-US">
                <a:latin typeface="Arial" panose="020B0604020202020204" pitchFamily="34" charset="0"/>
              </a:rPr>
              <a:t> </a:t>
            </a:r>
          </a:p>
          <a:p>
            <a:r>
              <a:rPr lang="en-US" altLang="en-US" b="1" u="sng">
                <a:latin typeface="Arial" panose="020B0604020202020204" pitchFamily="34" charset="0"/>
              </a:rPr>
              <a:t>Adaptations of Flora &amp; Fauna</a:t>
            </a:r>
            <a:endParaRPr lang="en-US" altLang="en-US">
              <a:latin typeface="Arial" panose="020B0604020202020204" pitchFamily="34" charset="0"/>
            </a:endParaRPr>
          </a:p>
          <a:p>
            <a:r>
              <a:rPr lang="en-US" altLang="en-US">
                <a:latin typeface="Arial" panose="020B0604020202020204" pitchFamily="34" charset="0"/>
              </a:rPr>
              <a:t>Life survives at the outer and upper extremes of the alpine environment because it has been rigorously selected and adapted to the harsh conditions that surround it. The more severe the environmental conditions, the more pronounced are the adaptations for plant and animal survival. These adaptations are what we are going to talk about today.</a:t>
            </a:r>
          </a:p>
          <a:p>
            <a:r>
              <a:rPr lang="en-US" altLang="en-US">
                <a:latin typeface="Arial" panose="020B0604020202020204" pitchFamily="34" charset="0"/>
              </a:rPr>
              <a:t> </a:t>
            </a:r>
          </a:p>
          <a:p>
            <a:r>
              <a:rPr lang="en-US" altLang="en-US" b="1" u="sng">
                <a:latin typeface="Arial" panose="020B0604020202020204" pitchFamily="34" charset="0"/>
              </a:rPr>
              <a:t>Plant Adaptations</a:t>
            </a:r>
            <a:endParaRPr lang="en-US" altLang="en-US">
              <a:latin typeface="Arial" panose="020B0604020202020204" pitchFamily="34" charset="0"/>
            </a:endParaRPr>
          </a:p>
          <a:p>
            <a:r>
              <a:rPr lang="en-US" altLang="en-US" b="1">
                <a:latin typeface="Arial" panose="020B0604020202020204" pitchFamily="34" charset="0"/>
              </a:rPr>
              <a:t> Chemical adaptations</a:t>
            </a:r>
            <a:endParaRPr lang="en-US" altLang="en-US">
              <a:latin typeface="Arial" panose="020B0604020202020204" pitchFamily="34" charset="0"/>
            </a:endParaRPr>
          </a:p>
          <a:p>
            <a:r>
              <a:rPr lang="en-US" altLang="en-US" b="1">
                <a:latin typeface="Arial" panose="020B0604020202020204" pitchFamily="34" charset="0"/>
              </a:rPr>
              <a:t>  Short stature  </a:t>
            </a:r>
            <a:endParaRPr lang="en-US" altLang="en-US">
              <a:latin typeface="Arial" panose="020B0604020202020204" pitchFamily="34" charset="0"/>
            </a:endParaRPr>
          </a:p>
          <a:p>
            <a:r>
              <a:rPr lang="en-US" altLang="en-US" b="1">
                <a:latin typeface="Arial" panose="020B0604020202020204" pitchFamily="34" charset="0"/>
              </a:rPr>
              <a:t>  Preformation of buds</a:t>
            </a:r>
            <a:endParaRPr lang="en-US" altLang="en-US">
              <a:latin typeface="Arial" panose="020B0604020202020204" pitchFamily="34" charset="0"/>
            </a:endParaRPr>
          </a:p>
          <a:p>
            <a:r>
              <a:rPr lang="en-US" altLang="en-US" b="1">
                <a:latin typeface="Arial" panose="020B0604020202020204" pitchFamily="34" charset="0"/>
              </a:rPr>
              <a:t>  Perennial growth forms </a:t>
            </a:r>
            <a:endParaRPr lang="en-US" altLang="en-US">
              <a:latin typeface="Arial" panose="020B0604020202020204" pitchFamily="34" charset="0"/>
            </a:endParaRPr>
          </a:p>
          <a:p>
            <a:r>
              <a:rPr lang="en-US" altLang="en-US" b="1">
                <a:latin typeface="Arial" panose="020B0604020202020204" pitchFamily="34" charset="0"/>
              </a:rPr>
              <a:t>  Leaf &amp; flower orientation</a:t>
            </a:r>
            <a:endParaRPr lang="en-US" altLang="en-US">
              <a:latin typeface="Arial" panose="020B0604020202020204" pitchFamily="34" charset="0"/>
            </a:endParaRPr>
          </a:p>
          <a:p>
            <a:r>
              <a:rPr lang="en-US" altLang="en-US" b="1">
                <a:latin typeface="Arial" panose="020B0604020202020204" pitchFamily="34" charset="0"/>
              </a:rPr>
              <a:t>  Dense pubescense</a:t>
            </a:r>
            <a:endParaRPr lang="en-US" altLang="en-US">
              <a:latin typeface="Arial" panose="020B0604020202020204" pitchFamily="34" charset="0"/>
            </a:endParaRPr>
          </a:p>
          <a:p>
            <a:pPr eaLnBrk="1" hangingPunct="1"/>
            <a:endParaRPr lang="en-US" altLang="en-US" sz="100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4DFA13D7-B5B6-4AC1-B3C8-ABAC041F9E17}"/>
              </a:ext>
            </a:extLst>
          </p:cNvPr>
          <p:cNvSpPr>
            <a:spLocks noGrp="1" noRot="1" noChangeAspect="1" noTextEdit="1"/>
          </p:cNvSpPr>
          <p:nvPr>
            <p:ph type="sldImg"/>
          </p:nvPr>
        </p:nvSpPr>
        <p:spPr>
          <a:ln/>
        </p:spPr>
      </p:sp>
      <p:sp>
        <p:nvSpPr>
          <p:cNvPr id="18435" name="Notes Placeholder 2">
            <a:extLst>
              <a:ext uri="{FF2B5EF4-FFF2-40B4-BE49-F238E27FC236}">
                <a16:creationId xmlns:a16="http://schemas.microsoft.com/office/drawing/2014/main" id="{2B6CD0EA-A49E-4214-83B7-7C096E534220}"/>
              </a:ext>
            </a:extLst>
          </p:cNvPr>
          <p:cNvSpPr>
            <a:spLocks noGrp="1"/>
          </p:cNvSpPr>
          <p:nvPr>
            <p:ph type="body" idx="1"/>
          </p:nvPr>
        </p:nvSpPr>
        <p:spPr>
          <a:noFill/>
        </p:spPr>
        <p:txBody>
          <a:bodyPr/>
          <a:lstStyle/>
          <a:p>
            <a:r>
              <a:rPr lang="en-US" altLang="en-US" b="1" u="sng">
                <a:latin typeface="Arial" panose="020B0604020202020204" pitchFamily="34" charset="0"/>
              </a:rPr>
              <a:t>Chemical adaptations (Anthocyanins)</a:t>
            </a:r>
            <a:endParaRPr lang="en-US" altLang="en-US">
              <a:latin typeface="Arial" panose="020B0604020202020204" pitchFamily="34" charset="0"/>
            </a:endParaRPr>
          </a:p>
          <a:p>
            <a:r>
              <a:rPr lang="en-US" altLang="en-US">
                <a:latin typeface="Arial" panose="020B0604020202020204" pitchFamily="34" charset="0"/>
              </a:rPr>
              <a:t>Large portion of alpine plants are marked with the distinctive red color of anthocyanin pigments in stems and leaves. (The same pigment that makes red apples red). Anthocyanin reds range from the red-purple of red cabbage to the orange red of poppies, the lavender of violets, and the blue of cornflowers, depending upon whether the plant’s sap is acid (red) or alkaline (blues). As we all know, plant pigments are always present, but are usually masked by greater amounts of green chlorophyll and are therefore only visible when the chlorophyll is reduced or absent. In most springtime alpine plants, the redness only appears in those cells exposed to light: A common plant in the alpine is the alpine aven with origami-folded leaves, when these leaves are spread open, they are green inside, but when released they assume their complex folding and only the red shows. </a:t>
            </a:r>
          </a:p>
          <a:p>
            <a:r>
              <a:rPr lang="en-US" altLang="en-US">
                <a:latin typeface="Arial" panose="020B0604020202020204" pitchFamily="34" charset="0"/>
              </a:rPr>
              <a:t> </a:t>
            </a:r>
          </a:p>
          <a:p>
            <a:r>
              <a:rPr lang="en-US" altLang="en-US" b="1">
                <a:latin typeface="Arial" panose="020B0604020202020204" pitchFamily="34" charset="0"/>
              </a:rPr>
              <a:t>What do you think is happening? Why do you think this occurs? I think you will be amazed by this adaptation.</a:t>
            </a:r>
            <a:endParaRPr lang="en-US" altLang="en-US">
              <a:latin typeface="Arial" panose="020B0604020202020204" pitchFamily="34" charset="0"/>
            </a:endParaRPr>
          </a:p>
          <a:p>
            <a:r>
              <a:rPr lang="en-US" altLang="en-US">
                <a:latin typeface="Arial" panose="020B0604020202020204" pitchFamily="34" charset="0"/>
              </a:rPr>
              <a:t> </a:t>
            </a:r>
          </a:p>
          <a:p>
            <a:r>
              <a:rPr lang="en-US" altLang="en-US" u="sng">
                <a:latin typeface="Arial" panose="020B0604020202020204" pitchFamily="34" charset="0"/>
              </a:rPr>
              <a:t>Clue:</a:t>
            </a:r>
            <a:r>
              <a:rPr lang="en-US" altLang="en-US">
                <a:latin typeface="Arial" panose="020B0604020202020204" pitchFamily="34" charset="0"/>
              </a:rPr>
              <a:t> The redness (presence of anthocyanins) is most pronounced in the spring and fall, before and after photosynthesis is fully operative in the leaves. </a:t>
            </a:r>
          </a:p>
          <a:p>
            <a:r>
              <a:rPr lang="en-US" altLang="en-US">
                <a:latin typeface="Arial" panose="020B0604020202020204" pitchFamily="34" charset="0"/>
              </a:rPr>
              <a:t> </a:t>
            </a:r>
          </a:p>
          <a:p>
            <a:r>
              <a:rPr lang="en-US" altLang="en-US" u="sng">
                <a:latin typeface="Arial" panose="020B0604020202020204" pitchFamily="34" charset="0"/>
              </a:rPr>
              <a:t>Answer:</a:t>
            </a:r>
            <a:r>
              <a:rPr lang="en-US" altLang="en-US">
                <a:latin typeface="Arial" panose="020B0604020202020204" pitchFamily="34" charset="0"/>
              </a:rPr>
              <a:t> The Anthocyanins, abundant in spring, are a product of carbohydrates stored in the roots from the previous growing season. When rapid growth begins in early spring, part of the carbohydrate is incorporated into new plant tissue, part into anthocyanins. </a:t>
            </a:r>
          </a:p>
          <a:p>
            <a:r>
              <a:rPr lang="en-US" altLang="en-US">
                <a:latin typeface="Arial" panose="020B0604020202020204" pitchFamily="34" charset="0"/>
              </a:rPr>
              <a:t> </a:t>
            </a:r>
          </a:p>
          <a:p>
            <a:r>
              <a:rPr lang="en-US" altLang="en-US">
                <a:latin typeface="Arial" panose="020B0604020202020204" pitchFamily="34" charset="0"/>
              </a:rPr>
              <a:t>Here is the real mindblower – Anthocyanins are capable of converting incidental light rays into heat to warm the plant tissues, very important in the chilly temperatures of an alpine spring. Those plants which have an abundance of anthocyanins endure cold better than greener plants, and anthocyanin production is an important factor in cold-hardiness, an essential adaptation at high altitudes. </a:t>
            </a:r>
          </a:p>
          <a:p>
            <a:endParaRPr lang="en-US" altLang="en-US">
              <a:latin typeface="Arial" panose="020B0604020202020204" pitchFamily="34" charset="0"/>
            </a:endParaRPr>
          </a:p>
          <a:p>
            <a:r>
              <a:rPr lang="en-US" altLang="en-US">
                <a:latin typeface="Arial" panose="020B0604020202020204" pitchFamily="34" charset="0"/>
              </a:rPr>
              <a:t>In the fall before the leaves fall off and the plant closes up shop, it wants to pull in as much sugar and nutrients as possible from its leaves, which is where the anthocyanin comes in.</a:t>
            </a:r>
          </a:p>
          <a:p>
            <a:r>
              <a:rPr lang="en-US" altLang="en-US">
                <a:latin typeface="Arial" panose="020B0604020202020204" pitchFamily="34" charset="0"/>
              </a:rPr>
              <a:t>The prevailing theory is that anthocyanins protect the leaves from excess sunlight and enable the plants to recover any last remaining nutrients. The reason you'll see more vibrant reds during some years is that lots of sunlight and dry weather increase the sugar concentration in the plants vascular fluid, triggering the plant to release more anthocyanins in a last-ditch effort to gather up energy to get through the winter.</a:t>
            </a:r>
          </a:p>
          <a:p>
            <a:endParaRPr lang="en-US" altLang="en-US">
              <a:latin typeface="Arial" panose="020B0604020202020204" pitchFamily="34" charset="0"/>
            </a:endParaRPr>
          </a:p>
        </p:txBody>
      </p:sp>
      <p:sp>
        <p:nvSpPr>
          <p:cNvPr id="18436" name="Slide Number Placeholder 3">
            <a:extLst>
              <a:ext uri="{FF2B5EF4-FFF2-40B4-BE49-F238E27FC236}">
                <a16:creationId xmlns:a16="http://schemas.microsoft.com/office/drawing/2014/main" id="{291AD8C9-FF7A-4E43-8F56-3345AE9BEAD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F2B552-5FA9-48F1-9A3A-4AD8135351D7}" type="slidenum">
              <a:rPr lang="en-US" altLang="en-US" smtClean="0"/>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41D35FFC-C299-4749-975B-E2B0F74F1402}"/>
              </a:ext>
            </a:extLst>
          </p:cNvPr>
          <p:cNvSpPr>
            <a:spLocks noGrp="1" noRot="1" noChangeAspect="1" noTextEdit="1"/>
          </p:cNvSpPr>
          <p:nvPr>
            <p:ph type="sldImg"/>
          </p:nvPr>
        </p:nvSpPr>
        <p:spPr>
          <a:ln/>
        </p:spPr>
      </p:sp>
      <p:sp>
        <p:nvSpPr>
          <p:cNvPr id="20483" name="Notes Placeholder 2">
            <a:extLst>
              <a:ext uri="{FF2B5EF4-FFF2-40B4-BE49-F238E27FC236}">
                <a16:creationId xmlns:a16="http://schemas.microsoft.com/office/drawing/2014/main" id="{19E98662-5054-4088-9964-A4F37956E766}"/>
              </a:ext>
            </a:extLst>
          </p:cNvPr>
          <p:cNvSpPr>
            <a:spLocks noGrp="1"/>
          </p:cNvSpPr>
          <p:nvPr>
            <p:ph type="body" idx="1"/>
          </p:nvPr>
        </p:nvSpPr>
        <p:spPr>
          <a:noFill/>
        </p:spPr>
        <p:txBody>
          <a:bodyPr/>
          <a:lstStyle/>
          <a:p>
            <a:r>
              <a:rPr lang="en-US" altLang="en-US" b="1" u="sng">
                <a:latin typeface="Arial" panose="020B0604020202020204" pitchFamily="34" charset="0"/>
              </a:rPr>
              <a:t>Short Stature (Dwarfism):</a:t>
            </a:r>
            <a:endParaRPr lang="en-US" altLang="en-US">
              <a:latin typeface="Arial" panose="020B0604020202020204" pitchFamily="34" charset="0"/>
            </a:endParaRPr>
          </a:p>
          <a:p>
            <a:r>
              <a:rPr lang="en-US" altLang="en-US">
                <a:latin typeface="Arial" panose="020B0604020202020204" pitchFamily="34" charset="0"/>
              </a:rPr>
              <a:t> </a:t>
            </a:r>
          </a:p>
          <a:p>
            <a:r>
              <a:rPr lang="en-US" altLang="en-US">
                <a:latin typeface="Arial" panose="020B0604020202020204" pitchFamily="34" charset="0"/>
              </a:rPr>
              <a:t>Almost all alpine plants are tiny in size. We often say that the best way to enjoy the alpine plants is to lie on your belly. This is a good way to view the tiny plants.</a:t>
            </a:r>
          </a:p>
          <a:p>
            <a:r>
              <a:rPr lang="en-US" altLang="en-US">
                <a:latin typeface="Arial" panose="020B0604020202020204" pitchFamily="34" charset="0"/>
              </a:rPr>
              <a:t> </a:t>
            </a:r>
          </a:p>
          <a:p>
            <a:r>
              <a:rPr lang="en-US" altLang="en-US" b="1">
                <a:latin typeface="Arial" panose="020B0604020202020204" pitchFamily="34" charset="0"/>
              </a:rPr>
              <a:t>Why else would lying on the ground make viewing of alpine plants more enjoyable?</a:t>
            </a:r>
            <a:endParaRPr lang="en-US" altLang="en-US">
              <a:latin typeface="Arial" panose="020B0604020202020204" pitchFamily="34" charset="0"/>
            </a:endParaRPr>
          </a:p>
          <a:p>
            <a:r>
              <a:rPr lang="en-US" altLang="en-US">
                <a:latin typeface="Arial" panose="020B0604020202020204" pitchFamily="34" charset="0"/>
              </a:rPr>
              <a:t> </a:t>
            </a:r>
          </a:p>
          <a:p>
            <a:r>
              <a:rPr lang="en-US" altLang="en-US" u="sng">
                <a:latin typeface="Arial" panose="020B0604020202020204" pitchFamily="34" charset="0"/>
              </a:rPr>
              <a:t>Clue:</a:t>
            </a:r>
            <a:r>
              <a:rPr lang="en-US" altLang="en-US">
                <a:latin typeface="Arial" panose="020B0604020202020204" pitchFamily="34" charset="0"/>
              </a:rPr>
              <a:t> What other environmental aspect is less close to the ground. </a:t>
            </a:r>
          </a:p>
          <a:p>
            <a:r>
              <a:rPr lang="en-US" altLang="en-US">
                <a:latin typeface="Arial" panose="020B0604020202020204" pitchFamily="34" charset="0"/>
              </a:rPr>
              <a:t> </a:t>
            </a:r>
          </a:p>
          <a:p>
            <a:r>
              <a:rPr lang="en-US" altLang="en-US" u="sng">
                <a:latin typeface="Arial" panose="020B0604020202020204" pitchFamily="34" charset="0"/>
              </a:rPr>
              <a:t>Answer:</a:t>
            </a:r>
            <a:r>
              <a:rPr lang="en-US" altLang="en-US">
                <a:latin typeface="Arial" panose="020B0604020202020204" pitchFamily="34" charset="0"/>
              </a:rPr>
              <a:t> Wind speed and pressure increases with height above the ground so the environment is colder and windier at a person’s height than at plant height. Less wind, more radiation = warmer!!</a:t>
            </a:r>
          </a:p>
        </p:txBody>
      </p:sp>
      <p:sp>
        <p:nvSpPr>
          <p:cNvPr id="20484" name="Slide Number Placeholder 3">
            <a:extLst>
              <a:ext uri="{FF2B5EF4-FFF2-40B4-BE49-F238E27FC236}">
                <a16:creationId xmlns:a16="http://schemas.microsoft.com/office/drawing/2014/main" id="{3B3DCE5F-9F67-4E49-B3F0-0DFA2B4145D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0B22D2-38A8-4A56-A4AB-919B2F1AF4B3}" type="slidenum">
              <a:rPr lang="en-US" altLang="en-US" smtClean="0"/>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46BD1D5-7B35-4209-BB1F-B5FE1B6E25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FB1731F-5F77-4984-8278-61C6C663F2F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48EA937-BFD9-47C2-B210-1CBD6763CB28}"/>
              </a:ext>
            </a:extLst>
          </p:cNvPr>
          <p:cNvSpPr>
            <a:spLocks noGrp="1" noChangeArrowheads="1"/>
          </p:cNvSpPr>
          <p:nvPr>
            <p:ph type="sldNum" sz="quarter" idx="12"/>
          </p:nvPr>
        </p:nvSpPr>
        <p:spPr>
          <a:ln/>
        </p:spPr>
        <p:txBody>
          <a:bodyPr/>
          <a:lstStyle>
            <a:lvl1pPr>
              <a:defRPr/>
            </a:lvl1pPr>
          </a:lstStyle>
          <a:p>
            <a:pPr>
              <a:defRPr/>
            </a:pPr>
            <a:fld id="{9CECCFD7-0326-4218-A1EA-2CB75E1A1F8B}" type="slidenum">
              <a:rPr lang="en-US" altLang="en-US"/>
              <a:pPr>
                <a:defRPr/>
              </a:pPr>
              <a:t>‹#›</a:t>
            </a:fld>
            <a:endParaRPr lang="en-US" altLang="en-US"/>
          </a:p>
        </p:txBody>
      </p:sp>
    </p:spTree>
    <p:extLst>
      <p:ext uri="{BB962C8B-B14F-4D97-AF65-F5344CB8AC3E}">
        <p14:creationId xmlns:p14="http://schemas.microsoft.com/office/powerpoint/2010/main" val="4110113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F7B569-3E93-4EC5-9D9F-E975E7A326A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739BCF7-795C-4DB7-8436-9E6255BE37F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FD88407-35DA-4CF5-924C-FCA64EA471B0}"/>
              </a:ext>
            </a:extLst>
          </p:cNvPr>
          <p:cNvSpPr>
            <a:spLocks noGrp="1" noChangeArrowheads="1"/>
          </p:cNvSpPr>
          <p:nvPr>
            <p:ph type="sldNum" sz="quarter" idx="12"/>
          </p:nvPr>
        </p:nvSpPr>
        <p:spPr>
          <a:ln/>
        </p:spPr>
        <p:txBody>
          <a:bodyPr/>
          <a:lstStyle>
            <a:lvl1pPr>
              <a:defRPr/>
            </a:lvl1pPr>
          </a:lstStyle>
          <a:p>
            <a:pPr>
              <a:defRPr/>
            </a:pPr>
            <a:fld id="{8315949F-4B55-4AEB-A8A9-277D02B1C753}" type="slidenum">
              <a:rPr lang="en-US" altLang="en-US"/>
              <a:pPr>
                <a:defRPr/>
              </a:pPr>
              <a:t>‹#›</a:t>
            </a:fld>
            <a:endParaRPr lang="en-US" altLang="en-US"/>
          </a:p>
        </p:txBody>
      </p:sp>
    </p:spTree>
    <p:extLst>
      <p:ext uri="{BB962C8B-B14F-4D97-AF65-F5344CB8AC3E}">
        <p14:creationId xmlns:p14="http://schemas.microsoft.com/office/powerpoint/2010/main" val="1871059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496A2F0-C763-40EA-AC2E-4C24D8C48D6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A1088B5-8AA3-41AA-82D9-1F5D1D47058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394E8C9-E2E1-4FDC-8C95-039B53780855}"/>
              </a:ext>
            </a:extLst>
          </p:cNvPr>
          <p:cNvSpPr>
            <a:spLocks noGrp="1" noChangeArrowheads="1"/>
          </p:cNvSpPr>
          <p:nvPr>
            <p:ph type="sldNum" sz="quarter" idx="12"/>
          </p:nvPr>
        </p:nvSpPr>
        <p:spPr>
          <a:ln/>
        </p:spPr>
        <p:txBody>
          <a:bodyPr/>
          <a:lstStyle>
            <a:lvl1pPr>
              <a:defRPr/>
            </a:lvl1pPr>
          </a:lstStyle>
          <a:p>
            <a:pPr>
              <a:defRPr/>
            </a:pPr>
            <a:fld id="{AA5549B4-9047-487B-B3F8-FDB62505E918}" type="slidenum">
              <a:rPr lang="en-US" altLang="en-US"/>
              <a:pPr>
                <a:defRPr/>
              </a:pPr>
              <a:t>‹#›</a:t>
            </a:fld>
            <a:endParaRPr lang="en-US" altLang="en-US"/>
          </a:p>
        </p:txBody>
      </p:sp>
    </p:spTree>
    <p:extLst>
      <p:ext uri="{BB962C8B-B14F-4D97-AF65-F5344CB8AC3E}">
        <p14:creationId xmlns:p14="http://schemas.microsoft.com/office/powerpoint/2010/main" val="3146872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1AC789E-4220-4146-830E-E4BEA419D89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7DF5788D-5E08-435B-9289-3B38936D369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070A7A79-EC3B-4908-9AD1-4DCC2BF774D1}"/>
              </a:ext>
            </a:extLst>
          </p:cNvPr>
          <p:cNvSpPr>
            <a:spLocks noGrp="1" noChangeArrowheads="1"/>
          </p:cNvSpPr>
          <p:nvPr>
            <p:ph type="sldNum" sz="quarter" idx="12"/>
          </p:nvPr>
        </p:nvSpPr>
        <p:spPr>
          <a:ln/>
        </p:spPr>
        <p:txBody>
          <a:bodyPr/>
          <a:lstStyle>
            <a:lvl1pPr>
              <a:defRPr/>
            </a:lvl1pPr>
          </a:lstStyle>
          <a:p>
            <a:pPr>
              <a:defRPr/>
            </a:pPr>
            <a:fld id="{E673F27B-6CFA-40DE-8A8A-92ED8FE6FDBA}" type="slidenum">
              <a:rPr lang="en-US" altLang="en-US"/>
              <a:pPr>
                <a:defRPr/>
              </a:pPr>
              <a:t>‹#›</a:t>
            </a:fld>
            <a:endParaRPr lang="en-US" altLang="en-US"/>
          </a:p>
        </p:txBody>
      </p:sp>
    </p:spTree>
    <p:extLst>
      <p:ext uri="{BB962C8B-B14F-4D97-AF65-F5344CB8AC3E}">
        <p14:creationId xmlns:p14="http://schemas.microsoft.com/office/powerpoint/2010/main" val="678859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D1C0ED3-0B66-4A25-8F2E-DC718F961E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D2EF205-4319-45EE-A0C8-C9DAFC3BE12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EC7283A-555A-461B-9035-539D8EE3F285}"/>
              </a:ext>
            </a:extLst>
          </p:cNvPr>
          <p:cNvSpPr>
            <a:spLocks noGrp="1" noChangeArrowheads="1"/>
          </p:cNvSpPr>
          <p:nvPr>
            <p:ph type="sldNum" sz="quarter" idx="12"/>
          </p:nvPr>
        </p:nvSpPr>
        <p:spPr>
          <a:ln/>
        </p:spPr>
        <p:txBody>
          <a:bodyPr/>
          <a:lstStyle>
            <a:lvl1pPr>
              <a:defRPr/>
            </a:lvl1pPr>
          </a:lstStyle>
          <a:p>
            <a:pPr>
              <a:defRPr/>
            </a:pPr>
            <a:fld id="{81C8AC5E-D513-4A82-A792-6F93C29668A6}" type="slidenum">
              <a:rPr lang="en-US" altLang="en-US"/>
              <a:pPr>
                <a:defRPr/>
              </a:pPr>
              <a:t>‹#›</a:t>
            </a:fld>
            <a:endParaRPr lang="en-US" altLang="en-US"/>
          </a:p>
        </p:txBody>
      </p:sp>
    </p:spTree>
    <p:extLst>
      <p:ext uri="{BB962C8B-B14F-4D97-AF65-F5344CB8AC3E}">
        <p14:creationId xmlns:p14="http://schemas.microsoft.com/office/powerpoint/2010/main" val="1279755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2719C2C-8E19-406C-99D5-20600C8E364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CD21DC5-E6D8-416C-99E9-64289693E85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B6435F1-1EDB-4DC9-831B-17433EEAFEAA}"/>
              </a:ext>
            </a:extLst>
          </p:cNvPr>
          <p:cNvSpPr>
            <a:spLocks noGrp="1" noChangeArrowheads="1"/>
          </p:cNvSpPr>
          <p:nvPr>
            <p:ph type="sldNum" sz="quarter" idx="12"/>
          </p:nvPr>
        </p:nvSpPr>
        <p:spPr>
          <a:ln/>
        </p:spPr>
        <p:txBody>
          <a:bodyPr/>
          <a:lstStyle>
            <a:lvl1pPr>
              <a:defRPr/>
            </a:lvl1pPr>
          </a:lstStyle>
          <a:p>
            <a:pPr>
              <a:defRPr/>
            </a:pPr>
            <a:fld id="{A652FBBF-052A-4C5E-8572-F07481C2649A}" type="slidenum">
              <a:rPr lang="en-US" altLang="en-US"/>
              <a:pPr>
                <a:defRPr/>
              </a:pPr>
              <a:t>‹#›</a:t>
            </a:fld>
            <a:endParaRPr lang="en-US" altLang="en-US"/>
          </a:p>
        </p:txBody>
      </p:sp>
    </p:spTree>
    <p:extLst>
      <p:ext uri="{BB962C8B-B14F-4D97-AF65-F5344CB8AC3E}">
        <p14:creationId xmlns:p14="http://schemas.microsoft.com/office/powerpoint/2010/main" val="546275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083D95-AEC4-4FF3-BD00-B6B09312BB5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9924B6A-C12A-4069-8709-EE0169A041E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49CBFD8-9F0A-444B-B350-CF87DAE9DDBF}"/>
              </a:ext>
            </a:extLst>
          </p:cNvPr>
          <p:cNvSpPr>
            <a:spLocks noGrp="1" noChangeArrowheads="1"/>
          </p:cNvSpPr>
          <p:nvPr>
            <p:ph type="sldNum" sz="quarter" idx="12"/>
          </p:nvPr>
        </p:nvSpPr>
        <p:spPr>
          <a:ln/>
        </p:spPr>
        <p:txBody>
          <a:bodyPr/>
          <a:lstStyle>
            <a:lvl1pPr>
              <a:defRPr/>
            </a:lvl1pPr>
          </a:lstStyle>
          <a:p>
            <a:pPr>
              <a:defRPr/>
            </a:pPr>
            <a:fld id="{6B50AEF2-307C-455B-997A-57A48851067E}" type="slidenum">
              <a:rPr lang="en-US" altLang="en-US"/>
              <a:pPr>
                <a:defRPr/>
              </a:pPr>
              <a:t>‹#›</a:t>
            </a:fld>
            <a:endParaRPr lang="en-US" altLang="en-US"/>
          </a:p>
        </p:txBody>
      </p:sp>
    </p:spTree>
    <p:extLst>
      <p:ext uri="{BB962C8B-B14F-4D97-AF65-F5344CB8AC3E}">
        <p14:creationId xmlns:p14="http://schemas.microsoft.com/office/powerpoint/2010/main" val="3738494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8E081CE-EF6A-47C9-B006-C6465FD094A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B19E65F-97F2-43A7-810D-931551A2D3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C749F1F-7572-4E19-B45C-F047F0FED8EF}"/>
              </a:ext>
            </a:extLst>
          </p:cNvPr>
          <p:cNvSpPr>
            <a:spLocks noGrp="1" noChangeArrowheads="1"/>
          </p:cNvSpPr>
          <p:nvPr>
            <p:ph type="sldNum" sz="quarter" idx="12"/>
          </p:nvPr>
        </p:nvSpPr>
        <p:spPr>
          <a:ln/>
        </p:spPr>
        <p:txBody>
          <a:bodyPr/>
          <a:lstStyle>
            <a:lvl1pPr>
              <a:defRPr/>
            </a:lvl1pPr>
          </a:lstStyle>
          <a:p>
            <a:pPr>
              <a:defRPr/>
            </a:pPr>
            <a:fld id="{343A8E5F-2BD6-43FF-8BAC-6CA53616CA7E}" type="slidenum">
              <a:rPr lang="en-US" altLang="en-US"/>
              <a:pPr>
                <a:defRPr/>
              </a:pPr>
              <a:t>‹#›</a:t>
            </a:fld>
            <a:endParaRPr lang="en-US" altLang="en-US"/>
          </a:p>
        </p:txBody>
      </p:sp>
    </p:spTree>
    <p:extLst>
      <p:ext uri="{BB962C8B-B14F-4D97-AF65-F5344CB8AC3E}">
        <p14:creationId xmlns:p14="http://schemas.microsoft.com/office/powerpoint/2010/main" val="1131005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19374EA-B762-4D6B-9EAE-D2F84DD2C71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238EB83-A707-4D5B-872F-81591E26A25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414ECD6-D149-4F45-9822-027AF485402A}"/>
              </a:ext>
            </a:extLst>
          </p:cNvPr>
          <p:cNvSpPr>
            <a:spLocks noGrp="1" noChangeArrowheads="1"/>
          </p:cNvSpPr>
          <p:nvPr>
            <p:ph type="sldNum" sz="quarter" idx="12"/>
          </p:nvPr>
        </p:nvSpPr>
        <p:spPr>
          <a:ln/>
        </p:spPr>
        <p:txBody>
          <a:bodyPr/>
          <a:lstStyle>
            <a:lvl1pPr>
              <a:defRPr/>
            </a:lvl1pPr>
          </a:lstStyle>
          <a:p>
            <a:pPr>
              <a:defRPr/>
            </a:pPr>
            <a:fld id="{C9D6FD8D-2C9D-42CC-8176-841119ABA0C5}" type="slidenum">
              <a:rPr lang="en-US" altLang="en-US"/>
              <a:pPr>
                <a:defRPr/>
              </a:pPr>
              <a:t>‹#›</a:t>
            </a:fld>
            <a:endParaRPr lang="en-US" altLang="en-US"/>
          </a:p>
        </p:txBody>
      </p:sp>
    </p:spTree>
    <p:extLst>
      <p:ext uri="{BB962C8B-B14F-4D97-AF65-F5344CB8AC3E}">
        <p14:creationId xmlns:p14="http://schemas.microsoft.com/office/powerpoint/2010/main" val="21138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F83CACB-3C89-4598-8F3A-2C03905D79A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0D7DC073-7BCD-4EEF-9DB4-1857F1A8CE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384F9B0-FBCF-4656-B2D0-90148A459685}"/>
              </a:ext>
            </a:extLst>
          </p:cNvPr>
          <p:cNvSpPr>
            <a:spLocks noGrp="1" noChangeArrowheads="1"/>
          </p:cNvSpPr>
          <p:nvPr>
            <p:ph type="sldNum" sz="quarter" idx="12"/>
          </p:nvPr>
        </p:nvSpPr>
        <p:spPr>
          <a:ln/>
        </p:spPr>
        <p:txBody>
          <a:bodyPr/>
          <a:lstStyle>
            <a:lvl1pPr>
              <a:defRPr/>
            </a:lvl1pPr>
          </a:lstStyle>
          <a:p>
            <a:pPr>
              <a:defRPr/>
            </a:pPr>
            <a:fld id="{0C4E4B07-4109-4A24-9358-EB95C39A66F9}" type="slidenum">
              <a:rPr lang="en-US" altLang="en-US"/>
              <a:pPr>
                <a:defRPr/>
              </a:pPr>
              <a:t>‹#›</a:t>
            </a:fld>
            <a:endParaRPr lang="en-US" altLang="en-US"/>
          </a:p>
        </p:txBody>
      </p:sp>
    </p:spTree>
    <p:extLst>
      <p:ext uri="{BB962C8B-B14F-4D97-AF65-F5344CB8AC3E}">
        <p14:creationId xmlns:p14="http://schemas.microsoft.com/office/powerpoint/2010/main" val="4084581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81F8B3D-6E9C-4EFE-BD02-560294B3F12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37820DE-91E8-4877-BBF0-34AAFE327CF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6EC3853-B733-407E-AF09-8B2D67930696}"/>
              </a:ext>
            </a:extLst>
          </p:cNvPr>
          <p:cNvSpPr>
            <a:spLocks noGrp="1" noChangeArrowheads="1"/>
          </p:cNvSpPr>
          <p:nvPr>
            <p:ph type="sldNum" sz="quarter" idx="12"/>
          </p:nvPr>
        </p:nvSpPr>
        <p:spPr>
          <a:ln/>
        </p:spPr>
        <p:txBody>
          <a:bodyPr/>
          <a:lstStyle>
            <a:lvl1pPr>
              <a:defRPr/>
            </a:lvl1pPr>
          </a:lstStyle>
          <a:p>
            <a:pPr>
              <a:defRPr/>
            </a:pPr>
            <a:fld id="{D90D739F-C184-44F8-8721-5ADF4E4F9D70}" type="slidenum">
              <a:rPr lang="en-US" altLang="en-US"/>
              <a:pPr>
                <a:defRPr/>
              </a:pPr>
              <a:t>‹#›</a:t>
            </a:fld>
            <a:endParaRPr lang="en-US" altLang="en-US"/>
          </a:p>
        </p:txBody>
      </p:sp>
    </p:spTree>
    <p:extLst>
      <p:ext uri="{BB962C8B-B14F-4D97-AF65-F5344CB8AC3E}">
        <p14:creationId xmlns:p14="http://schemas.microsoft.com/office/powerpoint/2010/main" val="1652250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3F08007-3EDF-4C91-88A6-B7BC3E50D23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7B64511E-75EF-4804-904D-A21D3CFE0FD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F06639DF-CDCF-4B7E-A1A8-91637BB464DB}"/>
              </a:ext>
            </a:extLst>
          </p:cNvPr>
          <p:cNvSpPr>
            <a:spLocks noGrp="1" noChangeArrowheads="1"/>
          </p:cNvSpPr>
          <p:nvPr>
            <p:ph type="sldNum" sz="quarter" idx="12"/>
          </p:nvPr>
        </p:nvSpPr>
        <p:spPr>
          <a:ln/>
        </p:spPr>
        <p:txBody>
          <a:bodyPr/>
          <a:lstStyle>
            <a:lvl1pPr>
              <a:defRPr/>
            </a:lvl1pPr>
          </a:lstStyle>
          <a:p>
            <a:pPr>
              <a:defRPr/>
            </a:pPr>
            <a:fld id="{12C0B192-F89D-4046-868A-C1D225454B11}" type="slidenum">
              <a:rPr lang="en-US" altLang="en-US"/>
              <a:pPr>
                <a:defRPr/>
              </a:pPr>
              <a:t>‹#›</a:t>
            </a:fld>
            <a:endParaRPr lang="en-US" altLang="en-US"/>
          </a:p>
        </p:txBody>
      </p:sp>
    </p:spTree>
    <p:extLst>
      <p:ext uri="{BB962C8B-B14F-4D97-AF65-F5344CB8AC3E}">
        <p14:creationId xmlns:p14="http://schemas.microsoft.com/office/powerpoint/2010/main" val="2311000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8D5B68-2F8C-41BB-95EF-E50C52FBEF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BB64DEF-954F-4D9F-A7D3-CECAF68137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7A1A6D0-FD85-4659-B19A-937E59C9E56D}"/>
              </a:ext>
            </a:extLst>
          </p:cNvPr>
          <p:cNvSpPr>
            <a:spLocks noGrp="1" noChangeArrowheads="1"/>
          </p:cNvSpPr>
          <p:nvPr>
            <p:ph type="sldNum" sz="quarter" idx="12"/>
          </p:nvPr>
        </p:nvSpPr>
        <p:spPr>
          <a:ln/>
        </p:spPr>
        <p:txBody>
          <a:bodyPr/>
          <a:lstStyle>
            <a:lvl1pPr>
              <a:defRPr/>
            </a:lvl1pPr>
          </a:lstStyle>
          <a:p>
            <a:pPr>
              <a:defRPr/>
            </a:pPr>
            <a:fld id="{33CEC222-B952-42E6-A8D7-5D3A9D508028}" type="slidenum">
              <a:rPr lang="en-US" altLang="en-US"/>
              <a:pPr>
                <a:defRPr/>
              </a:pPr>
              <a:t>‹#›</a:t>
            </a:fld>
            <a:endParaRPr lang="en-US" altLang="en-US"/>
          </a:p>
        </p:txBody>
      </p:sp>
    </p:spTree>
    <p:extLst>
      <p:ext uri="{BB962C8B-B14F-4D97-AF65-F5344CB8AC3E}">
        <p14:creationId xmlns:p14="http://schemas.microsoft.com/office/powerpoint/2010/main" val="417479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F8A2E6C-2C55-46DB-A74C-A738303ADD0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69CC4C4-4491-4B52-BCB8-3BF26786546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0472ECF-A538-46E8-9B7C-C58CABCE2F3C}"/>
              </a:ext>
            </a:extLst>
          </p:cNvPr>
          <p:cNvSpPr>
            <a:spLocks noGrp="1" noChangeArrowheads="1"/>
          </p:cNvSpPr>
          <p:nvPr>
            <p:ph type="sldNum" sz="quarter" idx="12"/>
          </p:nvPr>
        </p:nvSpPr>
        <p:spPr>
          <a:ln/>
        </p:spPr>
        <p:txBody>
          <a:bodyPr/>
          <a:lstStyle>
            <a:lvl1pPr>
              <a:defRPr/>
            </a:lvl1pPr>
          </a:lstStyle>
          <a:p>
            <a:pPr>
              <a:defRPr/>
            </a:pPr>
            <a:fld id="{505B19A8-F779-4B8F-BF9A-7EDD9DF0F0F3}" type="slidenum">
              <a:rPr lang="en-US" altLang="en-US"/>
              <a:pPr>
                <a:defRPr/>
              </a:pPr>
              <a:t>‹#›</a:t>
            </a:fld>
            <a:endParaRPr lang="en-US" altLang="en-US"/>
          </a:p>
        </p:txBody>
      </p:sp>
    </p:spTree>
    <p:extLst>
      <p:ext uri="{BB962C8B-B14F-4D97-AF65-F5344CB8AC3E}">
        <p14:creationId xmlns:p14="http://schemas.microsoft.com/office/powerpoint/2010/main" val="658861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94AC15D-C766-49FF-A306-E079FFE56CF0}"/>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26DA355-5CE6-4743-BE1D-FEB6D72F8DD2}"/>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4756" name="Rectangle 4">
            <a:extLst>
              <a:ext uri="{FF2B5EF4-FFF2-40B4-BE49-F238E27FC236}">
                <a16:creationId xmlns:a16="http://schemas.microsoft.com/office/drawing/2014/main" id="{EC29CF7B-0191-4157-BF3D-35E8196E2A54}"/>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en-US"/>
          </a:p>
        </p:txBody>
      </p:sp>
      <p:sp>
        <p:nvSpPr>
          <p:cNvPr id="74757" name="Rectangle 5">
            <a:extLst>
              <a:ext uri="{FF2B5EF4-FFF2-40B4-BE49-F238E27FC236}">
                <a16:creationId xmlns:a16="http://schemas.microsoft.com/office/drawing/2014/main" id="{D5FC15EC-C80A-4D7C-96DD-80725C3BC404}"/>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en-US"/>
          </a:p>
        </p:txBody>
      </p:sp>
      <p:sp>
        <p:nvSpPr>
          <p:cNvPr id="74758" name="Rectangle 6">
            <a:extLst>
              <a:ext uri="{FF2B5EF4-FFF2-40B4-BE49-F238E27FC236}">
                <a16:creationId xmlns:a16="http://schemas.microsoft.com/office/drawing/2014/main" id="{90D1B53F-3F95-47AB-88C5-0A757F379E1D}"/>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89CD274-5CF3-4327-9BFF-B751CF5C7EB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8.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42.jpe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https://www.youtube.com/embed/hXoZioX_s1o" TargetMode="Externa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47.jpe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IMGP0615">
            <a:extLst>
              <a:ext uri="{FF2B5EF4-FFF2-40B4-BE49-F238E27FC236}">
                <a16:creationId xmlns:a16="http://schemas.microsoft.com/office/drawing/2014/main" id="{6B6016AE-5433-4B9C-922A-3F2FF3677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a:extLst>
              <a:ext uri="{FF2B5EF4-FFF2-40B4-BE49-F238E27FC236}">
                <a16:creationId xmlns:a16="http://schemas.microsoft.com/office/drawing/2014/main" id="{6386A849-65C6-4027-B15B-288459EA4CBC}"/>
              </a:ext>
            </a:extLst>
          </p:cNvPr>
          <p:cNvSpPr>
            <a:spLocks noGrp="1" noChangeArrowheads="1"/>
          </p:cNvSpPr>
          <p:nvPr>
            <p:ph type="ctrTitle"/>
          </p:nvPr>
        </p:nvSpPr>
        <p:spPr>
          <a:xfrm>
            <a:off x="838200" y="304800"/>
            <a:ext cx="7772400" cy="1470025"/>
          </a:xfrm>
        </p:spPr>
        <p:txBody>
          <a:bodyPr/>
          <a:lstStyle/>
          <a:p>
            <a:pPr eaLnBrk="1" hangingPunct="1"/>
            <a:r>
              <a:rPr lang="en-US" altLang="en-US"/>
              <a:t>Alpine Ecology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276356F0-509D-40E7-A3AC-C26AE54818F9}"/>
              </a:ext>
            </a:extLst>
          </p:cNvPr>
          <p:cNvSpPr>
            <a:spLocks noGrp="1" noChangeArrowheads="1"/>
          </p:cNvSpPr>
          <p:nvPr>
            <p:ph type="title"/>
          </p:nvPr>
        </p:nvSpPr>
        <p:spPr/>
        <p:txBody>
          <a:bodyPr/>
          <a:lstStyle/>
          <a:p>
            <a:pPr eaLnBrk="1" hangingPunct="1"/>
            <a:r>
              <a:rPr lang="en-US" altLang="en-US"/>
              <a:t>Dwarfism (small stature)</a:t>
            </a:r>
          </a:p>
        </p:txBody>
      </p:sp>
      <p:pic>
        <p:nvPicPr>
          <p:cNvPr id="21507" name="Picture 5" descr="Pygmy-Bitteroot-Fingers">
            <a:extLst>
              <a:ext uri="{FF2B5EF4-FFF2-40B4-BE49-F238E27FC236}">
                <a16:creationId xmlns:a16="http://schemas.microsoft.com/office/drawing/2014/main" id="{5781EB34-7DD5-4A83-9873-D7C8663B8F42}"/>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1371600"/>
            <a:ext cx="6172200" cy="4629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8" name="Text Box 6">
            <a:extLst>
              <a:ext uri="{FF2B5EF4-FFF2-40B4-BE49-F238E27FC236}">
                <a16:creationId xmlns:a16="http://schemas.microsoft.com/office/drawing/2014/main" id="{F0EE110F-D56F-4F41-BAB2-0136D4166A42}"/>
              </a:ext>
            </a:extLst>
          </p:cNvPr>
          <p:cNvSpPr txBox="1">
            <a:spLocks noChangeArrowheads="1"/>
          </p:cNvSpPr>
          <p:nvPr/>
        </p:nvSpPr>
        <p:spPr bwMode="auto">
          <a:xfrm>
            <a:off x="3581400" y="6019800"/>
            <a:ext cx="193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Pygmy Bitterroot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10710051-0D0F-42F3-BB43-16594E698BB7}"/>
              </a:ext>
            </a:extLst>
          </p:cNvPr>
          <p:cNvSpPr>
            <a:spLocks noGrp="1" noChangeArrowheads="1"/>
          </p:cNvSpPr>
          <p:nvPr>
            <p:ph type="title"/>
          </p:nvPr>
        </p:nvSpPr>
        <p:spPr/>
        <p:txBody>
          <a:bodyPr/>
          <a:lstStyle/>
          <a:p>
            <a:pPr eaLnBrk="1" hangingPunct="1"/>
            <a:r>
              <a:rPr lang="en-US" altLang="en-US"/>
              <a:t>Preformation of Buds</a:t>
            </a:r>
          </a:p>
        </p:txBody>
      </p:sp>
      <p:pic>
        <p:nvPicPr>
          <p:cNvPr id="23555" name="Picture 9" descr="ranunculus eschscholtzii_2">
            <a:extLst>
              <a:ext uri="{FF2B5EF4-FFF2-40B4-BE49-F238E27FC236}">
                <a16:creationId xmlns:a16="http://schemas.microsoft.com/office/drawing/2014/main" id="{57F2D363-D1ED-4725-9D9F-34737BDC7601}"/>
              </a:ext>
            </a:extLst>
          </p:cNvPr>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09600" y="1728788"/>
            <a:ext cx="4743450" cy="4094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56" name="Picture 10" descr="ranunculus eschscholtzii_closeup">
            <a:extLst>
              <a:ext uri="{FF2B5EF4-FFF2-40B4-BE49-F238E27FC236}">
                <a16:creationId xmlns:a16="http://schemas.microsoft.com/office/drawing/2014/main" id="{43655F3A-1FE5-428D-AF0F-AF2A1C770EA5}"/>
              </a:ext>
            </a:extLst>
          </p:cNvPr>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778500" y="2740025"/>
            <a:ext cx="2070100" cy="1966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7" name="Text Box 12">
            <a:extLst>
              <a:ext uri="{FF2B5EF4-FFF2-40B4-BE49-F238E27FC236}">
                <a16:creationId xmlns:a16="http://schemas.microsoft.com/office/drawing/2014/main" id="{41FD5BBF-45EF-417C-B004-DE74BDF82CA5}"/>
              </a:ext>
            </a:extLst>
          </p:cNvPr>
          <p:cNvSpPr txBox="1">
            <a:spLocks noChangeArrowheads="1"/>
          </p:cNvSpPr>
          <p:nvPr/>
        </p:nvSpPr>
        <p:spPr bwMode="auto">
          <a:xfrm>
            <a:off x="1965325" y="5980113"/>
            <a:ext cx="4933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Snowbed buttercup (</a:t>
            </a:r>
            <a:r>
              <a:rPr lang="en-US" altLang="en-US" sz="1800" i="1"/>
              <a:t>Ranunculus eschscholtzii</a:t>
            </a:r>
            <a:r>
              <a:rPr lang="en-US" altLang="en-US" sz="1800"/>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00E1430B-F9A3-4578-992E-AA69DD233196}"/>
              </a:ext>
            </a:extLst>
          </p:cNvPr>
          <p:cNvSpPr>
            <a:spLocks noGrp="1"/>
          </p:cNvSpPr>
          <p:nvPr>
            <p:ph type="title"/>
          </p:nvPr>
        </p:nvSpPr>
        <p:spPr/>
        <p:txBody>
          <a:bodyPr/>
          <a:lstStyle/>
          <a:p>
            <a:r>
              <a:rPr lang="en-US" altLang="en-US"/>
              <a:t>Annual vs. Perennial</a:t>
            </a:r>
          </a:p>
        </p:txBody>
      </p:sp>
      <p:sp>
        <p:nvSpPr>
          <p:cNvPr id="25603" name="Text Placeholder 2">
            <a:extLst>
              <a:ext uri="{FF2B5EF4-FFF2-40B4-BE49-F238E27FC236}">
                <a16:creationId xmlns:a16="http://schemas.microsoft.com/office/drawing/2014/main" id="{06D8A7E5-4721-469C-916B-CD64EDC39305}"/>
              </a:ext>
            </a:extLst>
          </p:cNvPr>
          <p:cNvSpPr>
            <a:spLocks noGrp="1"/>
          </p:cNvSpPr>
          <p:nvPr>
            <p:ph type="body" idx="1"/>
          </p:nvPr>
        </p:nvSpPr>
        <p:spPr/>
        <p:txBody>
          <a:bodyPr/>
          <a:lstStyle/>
          <a:p>
            <a:r>
              <a:rPr lang="en-US" altLang="en-US"/>
              <a:t>Koenigia islandica – </a:t>
            </a:r>
            <a:r>
              <a:rPr lang="en-US" altLang="en-US" sz="1600"/>
              <a:t>one</a:t>
            </a:r>
            <a:r>
              <a:rPr lang="en-US" altLang="en-US"/>
              <a:t> </a:t>
            </a:r>
            <a:r>
              <a:rPr lang="en-US" altLang="en-US" sz="1600"/>
              <a:t>of the few true alpine annuals</a:t>
            </a:r>
          </a:p>
        </p:txBody>
      </p:sp>
      <p:pic>
        <p:nvPicPr>
          <p:cNvPr id="25604" name="Content Placeholder 6">
            <a:extLst>
              <a:ext uri="{FF2B5EF4-FFF2-40B4-BE49-F238E27FC236}">
                <a16:creationId xmlns:a16="http://schemas.microsoft.com/office/drawing/2014/main" id="{F2EBAFC3-8AA6-4A4D-8707-84ABCBB2BA4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7200" y="2635250"/>
            <a:ext cx="4040188" cy="3030538"/>
          </a:xfrm>
        </p:spPr>
      </p:pic>
      <p:sp>
        <p:nvSpPr>
          <p:cNvPr id="25605" name="Text Placeholder 4">
            <a:extLst>
              <a:ext uri="{FF2B5EF4-FFF2-40B4-BE49-F238E27FC236}">
                <a16:creationId xmlns:a16="http://schemas.microsoft.com/office/drawing/2014/main" id="{987867C3-2420-4018-8563-11C09BC2ABC9}"/>
              </a:ext>
            </a:extLst>
          </p:cNvPr>
          <p:cNvSpPr>
            <a:spLocks noGrp="1"/>
          </p:cNvSpPr>
          <p:nvPr>
            <p:ph type="body" sz="quarter" idx="3"/>
          </p:nvPr>
        </p:nvSpPr>
        <p:spPr/>
        <p:txBody>
          <a:bodyPr/>
          <a:lstStyle/>
          <a:p>
            <a:r>
              <a:rPr lang="en-US" altLang="en-US"/>
              <a:t>Old-man-of-the-mountains (Hymenoxys grandiflora)</a:t>
            </a:r>
          </a:p>
        </p:txBody>
      </p:sp>
      <p:pic>
        <p:nvPicPr>
          <p:cNvPr id="25606" name="Content Placeholder 10">
            <a:extLst>
              <a:ext uri="{FF2B5EF4-FFF2-40B4-BE49-F238E27FC236}">
                <a16:creationId xmlns:a16="http://schemas.microsoft.com/office/drawing/2014/main" id="{1FEA0520-1394-4903-9923-FBEA2E883333}"/>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4645025" y="2635250"/>
            <a:ext cx="4041775" cy="3030538"/>
          </a:xfrm>
        </p:spPr>
      </p:pic>
      <p:sp>
        <p:nvSpPr>
          <p:cNvPr id="25607" name="Rectangle 8">
            <a:extLst>
              <a:ext uri="{FF2B5EF4-FFF2-40B4-BE49-F238E27FC236}">
                <a16:creationId xmlns:a16="http://schemas.microsoft.com/office/drawing/2014/main" id="{2837AEBE-5D3C-450A-A24C-C5B960EE89C8}"/>
              </a:ext>
            </a:extLst>
          </p:cNvPr>
          <p:cNvSpPr>
            <a:spLocks noChangeArrowheads="1"/>
          </p:cNvSpPr>
          <p:nvPr/>
        </p:nvSpPr>
        <p:spPr bwMode="auto">
          <a:xfrm>
            <a:off x="620713" y="5727700"/>
            <a:ext cx="15414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a:solidFill>
                  <a:srgbClr val="000000"/>
                </a:solidFill>
              </a:rPr>
              <a:t>Photo By Susan Kelly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909A4247-28CF-4F22-BA20-49F3EB6DE74C}"/>
              </a:ext>
            </a:extLst>
          </p:cNvPr>
          <p:cNvSpPr>
            <a:spLocks noGrp="1"/>
          </p:cNvSpPr>
          <p:nvPr>
            <p:ph type="title"/>
          </p:nvPr>
        </p:nvSpPr>
        <p:spPr/>
        <p:txBody>
          <a:bodyPr/>
          <a:lstStyle/>
          <a:p>
            <a:r>
              <a:rPr lang="en-US" altLang="en-US"/>
              <a:t>Ultraviolet Radiation </a:t>
            </a:r>
          </a:p>
        </p:txBody>
      </p:sp>
      <p:pic>
        <p:nvPicPr>
          <p:cNvPr id="27651" name="Content Placeholder 3">
            <a:extLst>
              <a:ext uri="{FF2B5EF4-FFF2-40B4-BE49-F238E27FC236}">
                <a16:creationId xmlns:a16="http://schemas.microsoft.com/office/drawing/2014/main" id="{6186A473-A1AA-45E4-BDD1-D685CA51FEB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1181100"/>
            <a:ext cx="7010400" cy="5249863"/>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ACBBF9B5-F24A-42D6-B448-CBA34CEF6DA0}"/>
              </a:ext>
            </a:extLst>
          </p:cNvPr>
          <p:cNvSpPr>
            <a:spLocks noGrp="1"/>
          </p:cNvSpPr>
          <p:nvPr>
            <p:ph type="title"/>
          </p:nvPr>
        </p:nvSpPr>
        <p:spPr/>
        <p:txBody>
          <a:bodyPr/>
          <a:lstStyle/>
          <a:p>
            <a:r>
              <a:rPr lang="en-US" altLang="en-US"/>
              <a:t>Live Birth</a:t>
            </a:r>
          </a:p>
        </p:txBody>
      </p:sp>
      <p:pic>
        <p:nvPicPr>
          <p:cNvPr id="29699" name="Content Placeholder 3">
            <a:extLst>
              <a:ext uri="{FF2B5EF4-FFF2-40B4-BE49-F238E27FC236}">
                <a16:creationId xmlns:a16="http://schemas.microsoft.com/office/drawing/2014/main" id="{570CC2BD-6159-4727-AA71-BF9360AC750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895600" y="1347788"/>
            <a:ext cx="3276600" cy="4914900"/>
          </a:xfrm>
        </p:spPr>
      </p:pic>
      <p:sp>
        <p:nvSpPr>
          <p:cNvPr id="29700" name="TextBox 4">
            <a:extLst>
              <a:ext uri="{FF2B5EF4-FFF2-40B4-BE49-F238E27FC236}">
                <a16:creationId xmlns:a16="http://schemas.microsoft.com/office/drawing/2014/main" id="{007C0B7C-FC73-4AB6-B8BD-93BAD4EC9FA0}"/>
              </a:ext>
            </a:extLst>
          </p:cNvPr>
          <p:cNvSpPr txBox="1">
            <a:spLocks noChangeArrowheads="1"/>
          </p:cNvSpPr>
          <p:nvPr/>
        </p:nvSpPr>
        <p:spPr bwMode="auto">
          <a:xfrm>
            <a:off x="2879725" y="6264275"/>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Bistorta vivipara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a:extLst>
              <a:ext uri="{FF2B5EF4-FFF2-40B4-BE49-F238E27FC236}">
                <a16:creationId xmlns:a16="http://schemas.microsoft.com/office/drawing/2014/main" id="{4427523A-1A9A-425A-BD7B-437286619003}"/>
              </a:ext>
            </a:extLst>
          </p:cNvPr>
          <p:cNvSpPr>
            <a:spLocks noGrp="1" noChangeArrowheads="1"/>
          </p:cNvSpPr>
          <p:nvPr>
            <p:ph type="title"/>
          </p:nvPr>
        </p:nvSpPr>
        <p:spPr/>
        <p:txBody>
          <a:bodyPr/>
          <a:lstStyle/>
          <a:p>
            <a:pPr eaLnBrk="1" hangingPunct="1"/>
            <a:r>
              <a:rPr lang="en-US" altLang="en-US"/>
              <a:t>Leaf and Flower Orientation</a:t>
            </a:r>
          </a:p>
        </p:txBody>
      </p:sp>
      <p:pic>
        <p:nvPicPr>
          <p:cNvPr id="31747" name="Picture 6" descr="deep_rooted_springbeauty">
            <a:extLst>
              <a:ext uri="{FF2B5EF4-FFF2-40B4-BE49-F238E27FC236}">
                <a16:creationId xmlns:a16="http://schemas.microsoft.com/office/drawing/2014/main" id="{23D7EE25-54D9-4513-B0D6-E9DF5F51513D}"/>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52600" y="1371600"/>
            <a:ext cx="5419725" cy="4094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8" name="Text Box 7">
            <a:extLst>
              <a:ext uri="{FF2B5EF4-FFF2-40B4-BE49-F238E27FC236}">
                <a16:creationId xmlns:a16="http://schemas.microsoft.com/office/drawing/2014/main" id="{6BFC8AD1-7A34-4C01-B1A0-EC3CAF05E567}"/>
              </a:ext>
            </a:extLst>
          </p:cNvPr>
          <p:cNvSpPr txBox="1">
            <a:spLocks noChangeArrowheads="1"/>
          </p:cNvSpPr>
          <p:nvPr/>
        </p:nvSpPr>
        <p:spPr bwMode="auto">
          <a:xfrm>
            <a:off x="2057400" y="5638800"/>
            <a:ext cx="5035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Big-Rooted Springbeauty (Claytonia megarhiza)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a:extLst>
              <a:ext uri="{FF2B5EF4-FFF2-40B4-BE49-F238E27FC236}">
                <a16:creationId xmlns:a16="http://schemas.microsoft.com/office/drawing/2014/main" id="{7D91B06B-1292-4D03-AD89-33C4CB6DD627}"/>
              </a:ext>
            </a:extLst>
          </p:cNvPr>
          <p:cNvSpPr>
            <a:spLocks noGrp="1" noChangeArrowheads="1"/>
          </p:cNvSpPr>
          <p:nvPr>
            <p:ph type="title"/>
          </p:nvPr>
        </p:nvSpPr>
        <p:spPr>
          <a:xfrm>
            <a:off x="457200" y="274638"/>
            <a:ext cx="8229600" cy="715962"/>
          </a:xfrm>
        </p:spPr>
        <p:txBody>
          <a:bodyPr/>
          <a:lstStyle/>
          <a:p>
            <a:pPr eaLnBrk="1" hangingPunct="1"/>
            <a:r>
              <a:rPr lang="en-US" altLang="en-US" sz="4000"/>
              <a:t>Pubescense</a:t>
            </a:r>
          </a:p>
        </p:txBody>
      </p:sp>
      <p:pic>
        <p:nvPicPr>
          <p:cNvPr id="33795" name="Picture 6" descr="alpine_forget-me-not">
            <a:extLst>
              <a:ext uri="{FF2B5EF4-FFF2-40B4-BE49-F238E27FC236}">
                <a16:creationId xmlns:a16="http://schemas.microsoft.com/office/drawing/2014/main" id="{0BBB24CF-D377-4944-85B9-94B04147536F}"/>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14400" y="838200"/>
            <a:ext cx="7024688" cy="5286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6" name="Text Box 7">
            <a:extLst>
              <a:ext uri="{FF2B5EF4-FFF2-40B4-BE49-F238E27FC236}">
                <a16:creationId xmlns:a16="http://schemas.microsoft.com/office/drawing/2014/main" id="{2340C2D1-7D8D-4B79-90CF-A864B734EF14}"/>
              </a:ext>
            </a:extLst>
          </p:cNvPr>
          <p:cNvSpPr txBox="1">
            <a:spLocks noChangeArrowheads="1"/>
          </p:cNvSpPr>
          <p:nvPr/>
        </p:nvSpPr>
        <p:spPr bwMode="auto">
          <a:xfrm>
            <a:off x="2286000" y="6096000"/>
            <a:ext cx="4337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t>Alpine Forget-me-not (</a:t>
            </a:r>
            <a:r>
              <a:rPr lang="en-US" altLang="en-US" sz="1800" i="1"/>
              <a:t>Eritricnum nanum</a:t>
            </a:r>
            <a:r>
              <a:rPr lang="en-US" altLang="en-US" sz="1800"/>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5842" name="Picture 6" descr="Forget me nots (Mary Anne Tarr)">
            <a:extLst>
              <a:ext uri="{FF2B5EF4-FFF2-40B4-BE49-F238E27FC236}">
                <a16:creationId xmlns:a16="http://schemas.microsoft.com/office/drawing/2014/main" id="{4C4FCA21-EA72-450F-8F32-877683DA1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1">
            <a:extLst>
              <a:ext uri="{FF2B5EF4-FFF2-40B4-BE49-F238E27FC236}">
                <a16:creationId xmlns:a16="http://schemas.microsoft.com/office/drawing/2014/main" id="{3158CA79-08DC-423B-96AE-AAB0FA228E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a:extLst>
              <a:ext uri="{FF2B5EF4-FFF2-40B4-BE49-F238E27FC236}">
                <a16:creationId xmlns:a16="http://schemas.microsoft.com/office/drawing/2014/main" id="{319CFA49-1476-4ABA-82DA-BB64ED8F5671}"/>
              </a:ext>
            </a:extLst>
          </p:cNvPr>
          <p:cNvSpPr>
            <a:spLocks noGrp="1" noChangeArrowheads="1"/>
          </p:cNvSpPr>
          <p:nvPr>
            <p:ph type="title"/>
          </p:nvPr>
        </p:nvSpPr>
        <p:spPr>
          <a:xfrm>
            <a:off x="457200" y="274638"/>
            <a:ext cx="8229600" cy="868362"/>
          </a:xfrm>
        </p:spPr>
        <p:txBody>
          <a:bodyPr/>
          <a:lstStyle/>
          <a:p>
            <a:pPr eaLnBrk="1" hangingPunct="1"/>
            <a:r>
              <a:rPr lang="en-US" altLang="en-US" sz="4000"/>
              <a:t>Alpine Poppy (</a:t>
            </a:r>
            <a:r>
              <a:rPr lang="en-US" altLang="en-US" sz="4000" i="1"/>
              <a:t>Papaver kluanense</a:t>
            </a:r>
            <a:r>
              <a:rPr lang="en-US" altLang="en-US" sz="4000"/>
              <a:t>) </a:t>
            </a:r>
          </a:p>
        </p:txBody>
      </p:sp>
      <p:pic>
        <p:nvPicPr>
          <p:cNvPr id="37891" name="Picture 5" descr="Papaver%20kluanense">
            <a:extLst>
              <a:ext uri="{FF2B5EF4-FFF2-40B4-BE49-F238E27FC236}">
                <a16:creationId xmlns:a16="http://schemas.microsoft.com/office/drawing/2014/main" id="{25584194-D35E-45AB-B84A-8D861AA3E91D}"/>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01963" y="1066800"/>
            <a:ext cx="3508375" cy="5059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2" name="Picture 1">
            <a:extLst>
              <a:ext uri="{FF2B5EF4-FFF2-40B4-BE49-F238E27FC236}">
                <a16:creationId xmlns:a16="http://schemas.microsoft.com/office/drawing/2014/main" id="{86D5637A-4FB1-4848-AB15-7CB54EEC93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25600" y="1588"/>
            <a:ext cx="10769600" cy="807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BAFF2EC6-45CC-403A-8C40-9B36D9D03733}"/>
              </a:ext>
            </a:extLst>
          </p:cNvPr>
          <p:cNvSpPr>
            <a:spLocks noGrp="1"/>
          </p:cNvSpPr>
          <p:nvPr>
            <p:ph type="title"/>
          </p:nvPr>
        </p:nvSpPr>
        <p:spPr/>
        <p:txBody>
          <a:bodyPr/>
          <a:lstStyle/>
          <a:p>
            <a:r>
              <a:rPr lang="en-US" altLang="en-US"/>
              <a:t>Nonflowering Plants</a:t>
            </a:r>
          </a:p>
        </p:txBody>
      </p:sp>
      <p:sp>
        <p:nvSpPr>
          <p:cNvPr id="39939" name="Text Placeholder 2">
            <a:extLst>
              <a:ext uri="{FF2B5EF4-FFF2-40B4-BE49-F238E27FC236}">
                <a16:creationId xmlns:a16="http://schemas.microsoft.com/office/drawing/2014/main" id="{383B8191-A00C-4534-8AC1-E3392A30DC45}"/>
              </a:ext>
            </a:extLst>
          </p:cNvPr>
          <p:cNvSpPr>
            <a:spLocks noGrp="1"/>
          </p:cNvSpPr>
          <p:nvPr>
            <p:ph type="body" idx="1"/>
          </p:nvPr>
        </p:nvSpPr>
        <p:spPr/>
        <p:txBody>
          <a:bodyPr/>
          <a:lstStyle/>
          <a:p>
            <a:r>
              <a:rPr lang="en-US" altLang="en-US"/>
              <a:t>Lichens &amp; Mosses</a:t>
            </a:r>
          </a:p>
        </p:txBody>
      </p:sp>
      <p:pic>
        <p:nvPicPr>
          <p:cNvPr id="39940" name="Content Placeholder 7">
            <a:extLst>
              <a:ext uri="{FF2B5EF4-FFF2-40B4-BE49-F238E27FC236}">
                <a16:creationId xmlns:a16="http://schemas.microsoft.com/office/drawing/2014/main" id="{77FE377D-7BA8-417C-AE49-5E62E38CAD7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7200" y="2635250"/>
            <a:ext cx="4040188" cy="3030538"/>
          </a:xfrm>
        </p:spPr>
      </p:pic>
      <p:pic>
        <p:nvPicPr>
          <p:cNvPr id="39941" name="Content Placeholder 8">
            <a:extLst>
              <a:ext uri="{FF2B5EF4-FFF2-40B4-BE49-F238E27FC236}">
                <a16:creationId xmlns:a16="http://schemas.microsoft.com/office/drawing/2014/main" id="{D7C9D96B-39F1-44C8-B0C4-3FF493E4BC30}"/>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4684713" y="3886200"/>
            <a:ext cx="3813175" cy="2541588"/>
          </a:xfrm>
        </p:spPr>
      </p:pic>
      <p:pic>
        <p:nvPicPr>
          <p:cNvPr id="39942" name="Picture 9">
            <a:extLst>
              <a:ext uri="{FF2B5EF4-FFF2-40B4-BE49-F238E27FC236}">
                <a16:creationId xmlns:a16="http://schemas.microsoft.com/office/drawing/2014/main" id="{E959D303-19B6-41F4-96EB-C3012C8A066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447800"/>
            <a:ext cx="32766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122" name="Picture 4" descr="Colorado Lifezones">
            <a:extLst>
              <a:ext uri="{FF2B5EF4-FFF2-40B4-BE49-F238E27FC236}">
                <a16:creationId xmlns:a16="http://schemas.microsoft.com/office/drawing/2014/main" id="{55ABA9F1-AF2D-4239-AD72-7F49D5CB2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3" y="46038"/>
            <a:ext cx="8915400" cy="688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a:extLst>
              <a:ext uri="{FF2B5EF4-FFF2-40B4-BE49-F238E27FC236}">
                <a16:creationId xmlns:a16="http://schemas.microsoft.com/office/drawing/2014/main" id="{085C5D34-5918-489C-BBFF-079BADBCE03F}"/>
              </a:ext>
            </a:extLst>
          </p:cNvPr>
          <p:cNvSpPr>
            <a:spLocks noChangeArrowheads="1"/>
          </p:cNvSpPr>
          <p:nvPr/>
        </p:nvSpPr>
        <p:spPr bwMode="auto">
          <a:xfrm>
            <a:off x="8229600" y="5410200"/>
            <a:ext cx="685800" cy="1219200"/>
          </a:xfrm>
          <a:prstGeom prst="rect">
            <a:avLst/>
          </a:prstGeom>
          <a:solidFill>
            <a:srgbClr val="FFFFFF"/>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Tree>
  </p:cSld>
  <p:clrMapOvr>
    <a:masterClrMapping/>
  </p:clrMapOvr>
  <p:transition>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67BF76DE-C7EF-453F-AD07-5E86FE7A1E57}"/>
              </a:ext>
            </a:extLst>
          </p:cNvPr>
          <p:cNvSpPr>
            <a:spLocks noGrp="1"/>
          </p:cNvSpPr>
          <p:nvPr>
            <p:ph type="title"/>
          </p:nvPr>
        </p:nvSpPr>
        <p:spPr>
          <a:xfrm>
            <a:off x="457200" y="274638"/>
            <a:ext cx="8229600" cy="1020762"/>
          </a:xfrm>
        </p:spPr>
        <p:txBody>
          <a:bodyPr/>
          <a:lstStyle/>
          <a:p>
            <a:r>
              <a:rPr lang="en-US" altLang="en-US"/>
              <a:t>Grasses &amp; Sedges</a:t>
            </a:r>
          </a:p>
        </p:txBody>
      </p:sp>
      <p:pic>
        <p:nvPicPr>
          <p:cNvPr id="41987" name="Picture 4">
            <a:extLst>
              <a:ext uri="{FF2B5EF4-FFF2-40B4-BE49-F238E27FC236}">
                <a16:creationId xmlns:a16="http://schemas.microsoft.com/office/drawing/2014/main" id="{D34B870D-007F-4D66-86E0-BBE4092470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7063" y="3352800"/>
            <a:ext cx="4706937"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Content Placeholder 6">
            <a:extLst>
              <a:ext uri="{FF2B5EF4-FFF2-40B4-BE49-F238E27FC236}">
                <a16:creationId xmlns:a16="http://schemas.microsoft.com/office/drawing/2014/main" id="{D67B7814-78AD-47C6-B00A-06ABC744BB64}"/>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228600" y="1143000"/>
            <a:ext cx="4618038" cy="3462338"/>
          </a:xfrm>
        </p:spPr>
      </p:pic>
      <p:sp>
        <p:nvSpPr>
          <p:cNvPr id="41989" name="TextBox 7">
            <a:extLst>
              <a:ext uri="{FF2B5EF4-FFF2-40B4-BE49-F238E27FC236}">
                <a16:creationId xmlns:a16="http://schemas.microsoft.com/office/drawing/2014/main" id="{95004B04-AFF1-4A3C-921E-BEB4368B9E45}"/>
              </a:ext>
            </a:extLst>
          </p:cNvPr>
          <p:cNvSpPr txBox="1">
            <a:spLocks noChangeArrowheads="1"/>
          </p:cNvSpPr>
          <p:nvPr/>
        </p:nvSpPr>
        <p:spPr bwMode="auto">
          <a:xfrm>
            <a:off x="457200" y="4876800"/>
            <a:ext cx="381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Simple flowers</a:t>
            </a:r>
          </a:p>
        </p:txBody>
      </p:sp>
      <p:sp>
        <p:nvSpPr>
          <p:cNvPr id="41990" name="TextBox 8">
            <a:extLst>
              <a:ext uri="{FF2B5EF4-FFF2-40B4-BE49-F238E27FC236}">
                <a16:creationId xmlns:a16="http://schemas.microsoft.com/office/drawing/2014/main" id="{0A7D78A9-A6AB-4906-8E9D-A796791BF7F1}"/>
              </a:ext>
            </a:extLst>
          </p:cNvPr>
          <p:cNvSpPr txBox="1">
            <a:spLocks noChangeArrowheads="1"/>
          </p:cNvSpPr>
          <p:nvPr/>
        </p:nvSpPr>
        <p:spPr bwMode="auto">
          <a:xfrm>
            <a:off x="5075238" y="14478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Narrow leaves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8850" name="Picture 2" descr="cusion plants2 (bs)">
            <a:extLst>
              <a:ext uri="{FF2B5EF4-FFF2-40B4-BE49-F238E27FC236}">
                <a16:creationId xmlns:a16="http://schemas.microsoft.com/office/drawing/2014/main" id="{2BF04BF5-6CA5-4E66-800B-0059E8371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714" r="17809" b="12329"/>
          <a:stretch>
            <a:fillRect/>
          </a:stretch>
        </p:blipFill>
        <p:spPr bwMode="auto">
          <a:xfrm>
            <a:off x="0" y="0"/>
            <a:ext cx="4572000" cy="3444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78852" name="Group 4">
            <a:extLst>
              <a:ext uri="{FF2B5EF4-FFF2-40B4-BE49-F238E27FC236}">
                <a16:creationId xmlns:a16="http://schemas.microsoft.com/office/drawing/2014/main" id="{AEBBC0FC-5FED-47C6-ACCA-F64BCCAD66E6}"/>
              </a:ext>
            </a:extLst>
          </p:cNvPr>
          <p:cNvGrpSpPr>
            <a:grpSpLocks/>
          </p:cNvGrpSpPr>
          <p:nvPr/>
        </p:nvGrpSpPr>
        <p:grpSpPr bwMode="auto">
          <a:xfrm>
            <a:off x="4572000" y="0"/>
            <a:ext cx="4572000" cy="3429000"/>
            <a:chOff x="2880" y="0"/>
            <a:chExt cx="2880" cy="2160"/>
          </a:xfrm>
        </p:grpSpPr>
        <p:pic>
          <p:nvPicPr>
            <p:cNvPr id="44038" name="Picture 5" descr="forget-me-nots in snow_Mary Anne Tarr">
              <a:extLst>
                <a:ext uri="{FF2B5EF4-FFF2-40B4-BE49-F238E27FC236}">
                  <a16:creationId xmlns:a16="http://schemas.microsoft.com/office/drawing/2014/main" id="{B491637A-64EB-4793-95A1-DAE04A0D20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1765" b="11765"/>
            <a:stretch>
              <a:fillRect/>
            </a:stretch>
          </p:blipFill>
          <p:spPr bwMode="auto">
            <a:xfrm>
              <a:off x="2880" y="0"/>
              <a:ext cx="2880" cy="216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039" name="Text Box 6">
              <a:extLst>
                <a:ext uri="{FF2B5EF4-FFF2-40B4-BE49-F238E27FC236}">
                  <a16:creationId xmlns:a16="http://schemas.microsoft.com/office/drawing/2014/main" id="{60245D50-A6A1-4D8B-A918-E0211F56AD4C}"/>
                </a:ext>
              </a:extLst>
            </p:cNvPr>
            <p:cNvSpPr txBox="1">
              <a:spLocks noChangeArrowheads="1"/>
            </p:cNvSpPr>
            <p:nvPr/>
          </p:nvSpPr>
          <p:spPr bwMode="auto">
            <a:xfrm>
              <a:off x="4560" y="1920"/>
              <a:ext cx="120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US" altLang="en-US" sz="1200">
                  <a:solidFill>
                    <a:schemeClr val="bg1"/>
                  </a:solidFill>
                </a:rPr>
                <a:t>Mary Anne Tarr</a:t>
              </a:r>
            </a:p>
          </p:txBody>
        </p:sp>
      </p:grpSp>
      <p:pic>
        <p:nvPicPr>
          <p:cNvPr id="78858" name="Picture 10" descr="red_avens">
            <a:extLst>
              <a:ext uri="{FF2B5EF4-FFF2-40B4-BE49-F238E27FC236}">
                <a16:creationId xmlns:a16="http://schemas.microsoft.com/office/drawing/2014/main" id="{B708A38A-FA58-4A8F-9346-D5AFFB1AD6A7}"/>
              </a:ext>
            </a:extLst>
          </p:cNvPr>
          <p:cNvPicPr>
            <a:picLocks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0" y="2555875"/>
            <a:ext cx="4800600"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8860" name="Picture 12" descr="ranuculus_verecundus">
            <a:extLst>
              <a:ext uri="{FF2B5EF4-FFF2-40B4-BE49-F238E27FC236}">
                <a16:creationId xmlns:a16="http://schemas.microsoft.com/office/drawing/2014/main" id="{F27BD690-1FF1-4FF2-84A5-6996AC2C0FAA}"/>
              </a:ext>
            </a:extLst>
          </p:cNvPr>
          <p:cNvPicPr>
            <a:picLocks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4724400" y="2438400"/>
            <a:ext cx="4419600"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dissolve">
                                      <p:cBhvr>
                                        <p:cTn id="7" dur="500"/>
                                        <p:tgtEl>
                                          <p:spTgt spid="788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8850"/>
                                        </p:tgtEl>
                                        <p:attrNameLst>
                                          <p:attrName>style.visibility</p:attrName>
                                        </p:attrNameLst>
                                      </p:cBhvr>
                                      <p:to>
                                        <p:strVal val="visible"/>
                                      </p:to>
                                    </p:set>
                                    <p:animEffect transition="in" filter="dissolve">
                                      <p:cBhvr>
                                        <p:cTn id="12" dur="500"/>
                                        <p:tgtEl>
                                          <p:spTgt spid="788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78858"/>
                                        </p:tgtEl>
                                        <p:attrNameLst>
                                          <p:attrName>style.visibility</p:attrName>
                                        </p:attrNameLst>
                                      </p:cBhvr>
                                      <p:to>
                                        <p:strVal val="visible"/>
                                      </p:to>
                                    </p:set>
                                    <p:animEffect transition="in" filter="checkerboard(across)">
                                      <p:cBhvr>
                                        <p:cTn id="17" dur="500"/>
                                        <p:tgtEl>
                                          <p:spTgt spid="7885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78860"/>
                                        </p:tgtEl>
                                        <p:attrNameLst>
                                          <p:attrName>style.visibility</p:attrName>
                                        </p:attrNameLst>
                                      </p:cBhvr>
                                      <p:to>
                                        <p:strVal val="visible"/>
                                      </p:to>
                                    </p:set>
                                    <p:anim calcmode="lin" valueType="num">
                                      <p:cBhvr additive="base">
                                        <p:cTn id="22" dur="500" fill="hold"/>
                                        <p:tgtEl>
                                          <p:spTgt spid="78860"/>
                                        </p:tgtEl>
                                        <p:attrNameLst>
                                          <p:attrName>ppt_x</p:attrName>
                                        </p:attrNameLst>
                                      </p:cBhvr>
                                      <p:tavLst>
                                        <p:tav tm="0">
                                          <p:val>
                                            <p:strVal val="#ppt_x"/>
                                          </p:val>
                                        </p:tav>
                                        <p:tav tm="100000">
                                          <p:val>
                                            <p:strVal val="#ppt_x"/>
                                          </p:val>
                                        </p:tav>
                                      </p:tavLst>
                                    </p:anim>
                                    <p:anim calcmode="lin" valueType="num">
                                      <p:cBhvr additive="base">
                                        <p:cTn id="23" dur="500" fill="hold"/>
                                        <p:tgtEl>
                                          <p:spTgt spid="788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70876FB9-DCFC-435C-85B2-573003417977}"/>
              </a:ext>
            </a:extLst>
          </p:cNvPr>
          <p:cNvSpPr>
            <a:spLocks noGrp="1" noChangeArrowheads="1"/>
          </p:cNvSpPr>
          <p:nvPr>
            <p:ph type="title"/>
          </p:nvPr>
        </p:nvSpPr>
        <p:spPr/>
        <p:txBody>
          <a:bodyPr/>
          <a:lstStyle/>
          <a:p>
            <a:pPr eaLnBrk="1" hangingPunct="1"/>
            <a:r>
              <a:rPr lang="en-US" altLang="en-US"/>
              <a:t>Alpine Fauna</a:t>
            </a:r>
          </a:p>
        </p:txBody>
      </p:sp>
      <p:pic>
        <p:nvPicPr>
          <p:cNvPr id="46083" name="Picture 3" descr="bighorn sheep_Joyce">
            <a:extLst>
              <a:ext uri="{FF2B5EF4-FFF2-40B4-BE49-F238E27FC236}">
                <a16:creationId xmlns:a16="http://schemas.microsoft.com/office/drawing/2014/main" id="{B855BA7A-903C-4154-93D4-E2573D426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47800"/>
            <a:ext cx="4160838" cy="2235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6084" name="Picture 5" descr="Mt%20Goat_NW%20Trek">
            <a:extLst>
              <a:ext uri="{FF2B5EF4-FFF2-40B4-BE49-F238E27FC236}">
                <a16:creationId xmlns:a16="http://schemas.microsoft.com/office/drawing/2014/main" id="{DEFCE12E-CAF1-4F26-9CC4-2110170DE8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886200"/>
            <a:ext cx="3276600" cy="241141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6085" name="Picture 6" descr="Evans 080704 - Ptarmigans1">
            <a:extLst>
              <a:ext uri="{FF2B5EF4-FFF2-40B4-BE49-F238E27FC236}">
                <a16:creationId xmlns:a16="http://schemas.microsoft.com/office/drawing/2014/main" id="{A6CDF4C0-A62A-43F7-BB7C-86BBB93C29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447800"/>
            <a:ext cx="3657600" cy="48768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967CEA75-B35B-4299-867D-8EB67FB803EF}"/>
              </a:ext>
            </a:extLst>
          </p:cNvPr>
          <p:cNvSpPr>
            <a:spLocks noGrp="1" noChangeArrowheads="1"/>
          </p:cNvSpPr>
          <p:nvPr>
            <p:ph type="title"/>
          </p:nvPr>
        </p:nvSpPr>
        <p:spPr/>
        <p:txBody>
          <a:bodyPr/>
          <a:lstStyle/>
          <a:p>
            <a:pPr eaLnBrk="1" hangingPunct="1"/>
            <a:r>
              <a:rPr lang="en-US" altLang="en-US"/>
              <a:t>Insects</a:t>
            </a:r>
          </a:p>
        </p:txBody>
      </p:sp>
      <p:pic>
        <p:nvPicPr>
          <p:cNvPr id="48131" name="Picture 6" descr="Big-rooted-SB-bug-1">
            <a:extLst>
              <a:ext uri="{FF2B5EF4-FFF2-40B4-BE49-F238E27FC236}">
                <a16:creationId xmlns:a16="http://schemas.microsoft.com/office/drawing/2014/main" id="{04AA727E-6302-41F4-B8D4-BB1E17C00D35}"/>
              </a:ext>
            </a:extLst>
          </p:cNvP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351088"/>
            <a:ext cx="4038600" cy="302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2" name="Picture 1">
            <a:extLst>
              <a:ext uri="{FF2B5EF4-FFF2-40B4-BE49-F238E27FC236}">
                <a16:creationId xmlns:a16="http://schemas.microsoft.com/office/drawing/2014/main" id="{5A616FAA-B6CB-4A78-A257-4AB2C7A7FF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3622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4C1F447A-557C-4586-9139-88CA996807B6}"/>
              </a:ext>
            </a:extLst>
          </p:cNvPr>
          <p:cNvSpPr>
            <a:spLocks noGrp="1" noChangeArrowheads="1"/>
          </p:cNvSpPr>
          <p:nvPr>
            <p:ph type="title"/>
          </p:nvPr>
        </p:nvSpPr>
        <p:spPr>
          <a:xfrm>
            <a:off x="457200" y="274638"/>
            <a:ext cx="8229600" cy="712787"/>
          </a:xfrm>
        </p:spPr>
        <p:txBody>
          <a:bodyPr/>
          <a:lstStyle/>
          <a:p>
            <a:pPr eaLnBrk="1" hangingPunct="1"/>
            <a:r>
              <a:rPr lang="en-US" altLang="en-US" sz="4000"/>
              <a:t>Birds</a:t>
            </a:r>
          </a:p>
        </p:txBody>
      </p:sp>
      <p:pic>
        <p:nvPicPr>
          <p:cNvPr id="50179" name="Picture 5" descr="ptamigan">
            <a:extLst>
              <a:ext uri="{FF2B5EF4-FFF2-40B4-BE49-F238E27FC236}">
                <a16:creationId xmlns:a16="http://schemas.microsoft.com/office/drawing/2014/main" id="{AB7508F3-0A39-4588-A871-E8AAB08B18BE}"/>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38400" y="1066800"/>
            <a:ext cx="4367213"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a:extLst>
              <a:ext uri="{FF2B5EF4-FFF2-40B4-BE49-F238E27FC236}">
                <a16:creationId xmlns:a16="http://schemas.microsoft.com/office/drawing/2014/main" id="{AD218F56-83EA-44C6-BFC3-BF5BDFCB5D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a:extLst>
              <a:ext uri="{FF2B5EF4-FFF2-40B4-BE49-F238E27FC236}">
                <a16:creationId xmlns:a16="http://schemas.microsoft.com/office/drawing/2014/main" id="{1F6F766C-59F7-4AE7-B3FE-DFA2E2DC20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1B87A11C-6E69-4631-B86C-2E500AF362CC}"/>
              </a:ext>
            </a:extLst>
          </p:cNvPr>
          <p:cNvSpPr>
            <a:spLocks noGrp="1" noChangeArrowheads="1"/>
          </p:cNvSpPr>
          <p:nvPr>
            <p:ph type="title"/>
          </p:nvPr>
        </p:nvSpPr>
        <p:spPr/>
        <p:txBody>
          <a:bodyPr/>
          <a:lstStyle/>
          <a:p>
            <a:pPr eaLnBrk="1" hangingPunct="1"/>
            <a:r>
              <a:rPr lang="en-US" altLang="en-US"/>
              <a:t>Large Mammals</a:t>
            </a:r>
          </a:p>
        </p:txBody>
      </p:sp>
      <p:pic>
        <p:nvPicPr>
          <p:cNvPr id="54275" name="Picture 5" descr="bighorn_sheep">
            <a:extLst>
              <a:ext uri="{FF2B5EF4-FFF2-40B4-BE49-F238E27FC236}">
                <a16:creationId xmlns:a16="http://schemas.microsoft.com/office/drawing/2014/main" id="{B0513164-73F6-4DD0-9C6B-8BA0B6CB2B01}"/>
              </a:ext>
            </a:extLst>
          </p:cNvPr>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81000" y="1447800"/>
            <a:ext cx="5257800" cy="2862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6" name="Picture 6" descr="mtn_goats">
            <a:extLst>
              <a:ext uri="{FF2B5EF4-FFF2-40B4-BE49-F238E27FC236}">
                <a16:creationId xmlns:a16="http://schemas.microsoft.com/office/drawing/2014/main" id="{5FEF7631-30C3-470F-94D1-00F6B0D37210}"/>
              </a:ext>
            </a:extLst>
          </p:cNvPr>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105400" y="3733800"/>
            <a:ext cx="3698875" cy="2746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7" name="Picture 1">
            <a:extLst>
              <a:ext uri="{FF2B5EF4-FFF2-40B4-BE49-F238E27FC236}">
                <a16:creationId xmlns:a16="http://schemas.microsoft.com/office/drawing/2014/main" id="{567670DE-18C8-4377-9C20-576F9972F0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276725"/>
            <a:ext cx="3352800" cy="2514600"/>
          </a:xfrm>
          <a:prstGeom prst="rect">
            <a:avLst/>
          </a:prstGeom>
          <a:noFill/>
          <a:ln w="539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4">
            <a:extLst>
              <a:ext uri="{FF2B5EF4-FFF2-40B4-BE49-F238E27FC236}">
                <a16:creationId xmlns:a16="http://schemas.microsoft.com/office/drawing/2014/main" id="{660E2D78-26DB-4DA0-A1F8-9154B25E19D8}"/>
              </a:ext>
            </a:extLst>
          </p:cNvPr>
          <p:cNvSpPr>
            <a:spLocks noGrp="1"/>
          </p:cNvSpPr>
          <p:nvPr>
            <p:ph type="title"/>
          </p:nvPr>
        </p:nvSpPr>
        <p:spPr>
          <a:xfrm>
            <a:off x="457200" y="274638"/>
            <a:ext cx="8229600" cy="639762"/>
          </a:xfrm>
        </p:spPr>
        <p:txBody>
          <a:bodyPr/>
          <a:lstStyle/>
          <a:p>
            <a:r>
              <a:rPr lang="en-US" altLang="en-US"/>
              <a:t>Goat or Sheep</a:t>
            </a:r>
          </a:p>
        </p:txBody>
      </p:sp>
      <p:pic>
        <p:nvPicPr>
          <p:cNvPr id="2" name="hXoZioX_s1o">
            <a:extLst>
              <a:ext uri="{FF2B5EF4-FFF2-40B4-BE49-F238E27FC236}">
                <a16:creationId xmlns:a16="http://schemas.microsoft.com/office/drawing/2014/main" id="{D73B3A09-2579-41C6-A3D7-24E561720823}"/>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607FA787-0A5B-4751-B451-7CFC80AE8D61}"/>
              </a:ext>
            </a:extLst>
          </p:cNvPr>
          <p:cNvSpPr>
            <a:spLocks noGrp="1" noChangeArrowheads="1"/>
          </p:cNvSpPr>
          <p:nvPr>
            <p:ph type="title"/>
          </p:nvPr>
        </p:nvSpPr>
        <p:spPr/>
        <p:txBody>
          <a:bodyPr/>
          <a:lstStyle/>
          <a:p>
            <a:pPr eaLnBrk="1" hangingPunct="1"/>
            <a:r>
              <a:rPr lang="en-US" altLang="en-US"/>
              <a:t>Small Mammals</a:t>
            </a:r>
          </a:p>
        </p:txBody>
      </p:sp>
      <p:pic>
        <p:nvPicPr>
          <p:cNvPr id="58371" name="Picture 4" descr="marmots &amp; people">
            <a:extLst>
              <a:ext uri="{FF2B5EF4-FFF2-40B4-BE49-F238E27FC236}">
                <a16:creationId xmlns:a16="http://schemas.microsoft.com/office/drawing/2014/main" id="{C62AFD15-E649-42A9-A5AB-E8FE58332942}"/>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295400" y="1447800"/>
            <a:ext cx="6553200" cy="49149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a:extLst>
              <a:ext uri="{FF2B5EF4-FFF2-40B4-BE49-F238E27FC236}">
                <a16:creationId xmlns:a16="http://schemas.microsoft.com/office/drawing/2014/main" id="{AAE9931E-0414-4B21-9B87-2781803148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86138"/>
            <a:ext cx="464820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3">
            <a:extLst>
              <a:ext uri="{FF2B5EF4-FFF2-40B4-BE49-F238E27FC236}">
                <a16:creationId xmlns:a16="http://schemas.microsoft.com/office/drawing/2014/main" id="{F5B9678E-0722-4B5A-BAE9-9F05ABAD7E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58838"/>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6" descr="pika_avens">
            <a:extLst>
              <a:ext uri="{FF2B5EF4-FFF2-40B4-BE49-F238E27FC236}">
                <a16:creationId xmlns:a16="http://schemas.microsoft.com/office/drawing/2014/main" id="{D2E6F538-8710-4140-B176-39A547CA7899}"/>
              </a:ext>
            </a:extLst>
          </p:cNvPr>
          <p:cNvPicPr>
            <a:picLocks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5105400" y="152400"/>
            <a:ext cx="3937000" cy="2865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170" name="Picture 4" descr="Colorado Lifezones">
            <a:extLst>
              <a:ext uri="{FF2B5EF4-FFF2-40B4-BE49-F238E27FC236}">
                <a16:creationId xmlns:a16="http://schemas.microsoft.com/office/drawing/2014/main" id="{F55A1D89-6C0E-46ED-9786-B706F3B60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3" y="46038"/>
            <a:ext cx="8915400" cy="688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8" descr="IMGP1718">
            <a:extLst>
              <a:ext uri="{FF2B5EF4-FFF2-40B4-BE49-F238E27FC236}">
                <a16:creationId xmlns:a16="http://schemas.microsoft.com/office/drawing/2014/main" id="{7A427631-2856-42E8-888D-19D4178523EB}"/>
              </a:ext>
            </a:extLst>
          </p:cNvPr>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669925" y="274638"/>
            <a:ext cx="7802563" cy="5851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a:extLst>
              <a:ext uri="{FF2B5EF4-FFF2-40B4-BE49-F238E27FC236}">
                <a16:creationId xmlns:a16="http://schemas.microsoft.com/office/drawing/2014/main" id="{78410442-DE10-47EE-AD70-05529973B2AD}"/>
              </a:ext>
            </a:extLst>
          </p:cNvPr>
          <p:cNvSpPr>
            <a:spLocks noGrp="1" noChangeArrowheads="1"/>
          </p:cNvSpPr>
          <p:nvPr>
            <p:ph type="body" idx="1"/>
          </p:nvPr>
        </p:nvSpPr>
        <p:spPr>
          <a:xfrm>
            <a:off x="0" y="6286500"/>
            <a:ext cx="9144000" cy="1143000"/>
          </a:xfrm>
          <a:noFill/>
        </p:spPr>
        <p:txBody>
          <a:bodyPr/>
          <a:lstStyle/>
          <a:p>
            <a:pPr algn="ctr" eaLnBrk="1" hangingPunct="1">
              <a:buFontTx/>
              <a:buNone/>
            </a:pPr>
            <a:r>
              <a:rPr lang="en-US" altLang="en-US" sz="2400"/>
              <a:t>But the alpine has not adapted to this…..</a:t>
            </a:r>
          </a:p>
        </p:txBody>
      </p:sp>
      <p:pic>
        <p:nvPicPr>
          <p:cNvPr id="64515" name="Picture 4">
            <a:extLst>
              <a:ext uri="{FF2B5EF4-FFF2-40B4-BE49-F238E27FC236}">
                <a16:creationId xmlns:a16="http://schemas.microsoft.com/office/drawing/2014/main" id="{F96EC7F4-EE4E-46BA-9AB2-5A2F4D3C6E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3088" y="228600"/>
            <a:ext cx="412115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5">
            <a:extLst>
              <a:ext uri="{FF2B5EF4-FFF2-40B4-BE49-F238E27FC236}">
                <a16:creationId xmlns:a16="http://schemas.microsoft.com/office/drawing/2014/main" id="{F72E147F-1D9B-403E-B61F-B7C0D3D5EF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2400"/>
            <a:ext cx="549275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3">
            <a:extLst>
              <a:ext uri="{FF2B5EF4-FFF2-40B4-BE49-F238E27FC236}">
                <a16:creationId xmlns:a16="http://schemas.microsoft.com/office/drawing/2014/main" id="{8AA84896-FA84-4619-8A80-878439DD0A4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267075"/>
            <a:ext cx="3352800"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2">
            <a:extLst>
              <a:ext uri="{FF2B5EF4-FFF2-40B4-BE49-F238E27FC236}">
                <a16:creationId xmlns:a16="http://schemas.microsoft.com/office/drawing/2014/main" id="{04B1E4B8-211E-4206-8A78-9C52BF3F997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2743200"/>
            <a:ext cx="4767263" cy="356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 calcmode="lin" valueType="num">
                                      <p:cBhvr additive="base">
                                        <p:cTn id="7" dur="500" fill="hold"/>
                                        <p:tgtEl>
                                          <p:spTgt spid="604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04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a:extLst>
              <a:ext uri="{FF2B5EF4-FFF2-40B4-BE49-F238E27FC236}">
                <a16:creationId xmlns:a16="http://schemas.microsoft.com/office/drawing/2014/main" id="{7B74A20D-10B9-4E28-931E-A1C0CB5F2B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694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72105600-E3A0-48A7-AA3C-52D26874550D}"/>
              </a:ext>
            </a:extLst>
          </p:cNvPr>
          <p:cNvSpPr>
            <a:spLocks noGrp="1" noChangeArrowheads="1"/>
          </p:cNvSpPr>
          <p:nvPr>
            <p:ph type="title"/>
          </p:nvPr>
        </p:nvSpPr>
        <p:spPr/>
        <p:txBody>
          <a:bodyPr/>
          <a:lstStyle/>
          <a:p>
            <a:pPr eaLnBrk="1" hangingPunct="1"/>
            <a:r>
              <a:rPr lang="en-US" altLang="en-US"/>
              <a:t>Colorado Climate by Elevation</a:t>
            </a:r>
          </a:p>
        </p:txBody>
      </p:sp>
      <p:pic>
        <p:nvPicPr>
          <p:cNvPr id="11267" name="Picture 5" descr="Climate Graph by elevation in Col">
            <a:extLst>
              <a:ext uri="{FF2B5EF4-FFF2-40B4-BE49-F238E27FC236}">
                <a16:creationId xmlns:a16="http://schemas.microsoft.com/office/drawing/2014/main" id="{1EF68375-6066-44D4-8452-55A5A1E19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822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5BAF14E9-8C5C-4DAB-BB2D-77AA044CCCBF}"/>
              </a:ext>
            </a:extLst>
          </p:cNvPr>
          <p:cNvSpPr>
            <a:spLocks noGrp="1" noChangeArrowheads="1"/>
          </p:cNvSpPr>
          <p:nvPr>
            <p:ph type="title"/>
          </p:nvPr>
        </p:nvSpPr>
        <p:spPr/>
        <p:txBody>
          <a:bodyPr/>
          <a:lstStyle/>
          <a:p>
            <a:pPr eaLnBrk="1" hangingPunct="1"/>
            <a:r>
              <a:rPr lang="en-US" altLang="en-US"/>
              <a:t>Alpine Tundra (&gt;11,500 ft.)</a:t>
            </a:r>
          </a:p>
        </p:txBody>
      </p:sp>
      <p:pic>
        <p:nvPicPr>
          <p:cNvPr id="13315" name="Picture 1">
            <a:extLst>
              <a:ext uri="{FF2B5EF4-FFF2-40B4-BE49-F238E27FC236}">
                <a16:creationId xmlns:a16="http://schemas.microsoft.com/office/drawing/2014/main" id="{4954C181-9116-4B64-88EF-A820D222A6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00050"/>
            <a:ext cx="91440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FE1E6F2-82C0-4571-BF5C-F8E6C77D9BE3}"/>
              </a:ext>
            </a:extLst>
          </p:cNvPr>
          <p:cNvSpPr>
            <a:spLocks noChangeArrowheads="1"/>
          </p:cNvSpPr>
          <p:nvPr/>
        </p:nvSpPr>
        <p:spPr bwMode="auto">
          <a:xfrm>
            <a:off x="304800" y="152400"/>
            <a:ext cx="609600" cy="6643688"/>
          </a:xfrm>
          <a:prstGeom prst="rect">
            <a:avLst/>
          </a:prstGeom>
          <a:solidFill>
            <a:srgbClr val="006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5363" name="Rectangle 3">
            <a:extLst>
              <a:ext uri="{FF2B5EF4-FFF2-40B4-BE49-F238E27FC236}">
                <a16:creationId xmlns:a16="http://schemas.microsoft.com/office/drawing/2014/main" id="{9A946B9B-718A-4EAE-A61A-3CE8D018BA5D}"/>
              </a:ext>
            </a:extLst>
          </p:cNvPr>
          <p:cNvSpPr>
            <a:spLocks noChangeArrowheads="1"/>
          </p:cNvSpPr>
          <p:nvPr/>
        </p:nvSpPr>
        <p:spPr bwMode="auto">
          <a:xfrm>
            <a:off x="77788" y="6400800"/>
            <a:ext cx="8913812" cy="152400"/>
          </a:xfrm>
          <a:prstGeom prst="rect">
            <a:avLst/>
          </a:prstGeom>
          <a:solidFill>
            <a:srgbClr val="B3201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5364" name="Oval 4">
            <a:extLst>
              <a:ext uri="{FF2B5EF4-FFF2-40B4-BE49-F238E27FC236}">
                <a16:creationId xmlns:a16="http://schemas.microsoft.com/office/drawing/2014/main" id="{E9EA287F-7E0A-4A79-BAE8-491D621C49AD}"/>
              </a:ext>
            </a:extLst>
          </p:cNvPr>
          <p:cNvSpPr>
            <a:spLocks noChangeArrowheads="1"/>
          </p:cNvSpPr>
          <p:nvPr/>
        </p:nvSpPr>
        <p:spPr bwMode="auto">
          <a:xfrm>
            <a:off x="342900" y="6210300"/>
            <a:ext cx="533400" cy="533400"/>
          </a:xfrm>
          <a:prstGeom prst="ellipse">
            <a:avLst/>
          </a:prstGeom>
          <a:solidFill>
            <a:srgbClr val="F0EBD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5365" name="Text Box 5">
            <a:extLst>
              <a:ext uri="{FF2B5EF4-FFF2-40B4-BE49-F238E27FC236}">
                <a16:creationId xmlns:a16="http://schemas.microsoft.com/office/drawing/2014/main" id="{6B62AB4C-6DFD-4005-ABF3-088DDB3FE11F}"/>
              </a:ext>
            </a:extLst>
          </p:cNvPr>
          <p:cNvSpPr txBox="1">
            <a:spLocks noChangeArrowheads="1"/>
          </p:cNvSpPr>
          <p:nvPr/>
        </p:nvSpPr>
        <p:spPr bwMode="auto">
          <a:xfrm>
            <a:off x="346075" y="282575"/>
            <a:ext cx="4530725" cy="457200"/>
          </a:xfrm>
          <a:prstGeom prst="rect">
            <a:avLst/>
          </a:prstGeom>
          <a:solidFill>
            <a:srgbClr val="FFEBB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EE6D3A"/>
                </a:solidFill>
              </a:rPr>
              <a:t>Harsh Reality</a:t>
            </a:r>
            <a:endParaRPr lang="en-US" altLang="en-US" sz="2400">
              <a:solidFill>
                <a:srgbClr val="FFFF00"/>
              </a:solidFill>
            </a:endParaRPr>
          </a:p>
        </p:txBody>
      </p:sp>
      <p:sp>
        <p:nvSpPr>
          <p:cNvPr id="15366" name="Text Box 6">
            <a:extLst>
              <a:ext uri="{FF2B5EF4-FFF2-40B4-BE49-F238E27FC236}">
                <a16:creationId xmlns:a16="http://schemas.microsoft.com/office/drawing/2014/main" id="{9E602F9C-2575-4AA4-9722-226FB203046B}"/>
              </a:ext>
            </a:extLst>
          </p:cNvPr>
          <p:cNvSpPr txBox="1">
            <a:spLocks noChangeArrowheads="1"/>
          </p:cNvSpPr>
          <p:nvPr/>
        </p:nvSpPr>
        <p:spPr bwMode="auto">
          <a:xfrm>
            <a:off x="1143000" y="990600"/>
            <a:ext cx="3657600" cy="243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en-US" altLang="en-US" sz="1800"/>
              <a:t>  High Wind Environment</a:t>
            </a:r>
          </a:p>
          <a:p>
            <a:pPr eaLnBrk="1" hangingPunct="1">
              <a:spcBef>
                <a:spcPct val="50000"/>
              </a:spcBef>
            </a:pPr>
            <a:r>
              <a:rPr lang="en-US" altLang="en-US" sz="1800"/>
              <a:t>  Low Effective Precipitation</a:t>
            </a:r>
          </a:p>
          <a:p>
            <a:pPr eaLnBrk="1" hangingPunct="1">
              <a:spcBef>
                <a:spcPct val="50000"/>
              </a:spcBef>
            </a:pPr>
            <a:r>
              <a:rPr lang="en-US" altLang="en-US" sz="1800"/>
              <a:t>  U.V. Radiation (50% higher)</a:t>
            </a:r>
          </a:p>
          <a:p>
            <a:pPr eaLnBrk="1" hangingPunct="1">
              <a:spcBef>
                <a:spcPct val="50000"/>
              </a:spcBef>
            </a:pPr>
            <a:r>
              <a:rPr lang="en-US" altLang="en-US" sz="1800"/>
              <a:t>  Temperature Extremes </a:t>
            </a:r>
          </a:p>
          <a:p>
            <a:pPr eaLnBrk="1" hangingPunct="1">
              <a:spcBef>
                <a:spcPct val="50000"/>
              </a:spcBef>
            </a:pPr>
            <a:r>
              <a:rPr lang="en-US" altLang="en-US" sz="1800"/>
              <a:t>  Short Growing Season</a:t>
            </a:r>
          </a:p>
          <a:p>
            <a:pPr eaLnBrk="1" hangingPunct="1">
              <a:spcBef>
                <a:spcPct val="50000"/>
              </a:spcBef>
            </a:pPr>
            <a:endParaRPr lang="en-US" altLang="en-US" sz="1800"/>
          </a:p>
        </p:txBody>
      </p:sp>
      <p:grpSp>
        <p:nvGrpSpPr>
          <p:cNvPr id="59399" name="Group 7">
            <a:extLst>
              <a:ext uri="{FF2B5EF4-FFF2-40B4-BE49-F238E27FC236}">
                <a16:creationId xmlns:a16="http://schemas.microsoft.com/office/drawing/2014/main" id="{39076DCE-52AD-4F3C-8943-93D9D6AF39DD}"/>
              </a:ext>
            </a:extLst>
          </p:cNvPr>
          <p:cNvGrpSpPr>
            <a:grpSpLocks/>
          </p:cNvGrpSpPr>
          <p:nvPr/>
        </p:nvGrpSpPr>
        <p:grpSpPr bwMode="auto">
          <a:xfrm>
            <a:off x="1447800" y="3505200"/>
            <a:ext cx="7502525" cy="2809875"/>
            <a:chOff x="912" y="2208"/>
            <a:chExt cx="4726" cy="1770"/>
          </a:xfrm>
        </p:grpSpPr>
        <p:sp>
          <p:nvSpPr>
            <p:cNvPr id="15369" name="Text Box 8">
              <a:extLst>
                <a:ext uri="{FF2B5EF4-FFF2-40B4-BE49-F238E27FC236}">
                  <a16:creationId xmlns:a16="http://schemas.microsoft.com/office/drawing/2014/main" id="{A9240315-92AE-4BBB-A49D-A737453A06A0}"/>
                </a:ext>
              </a:extLst>
            </p:cNvPr>
            <p:cNvSpPr txBox="1">
              <a:spLocks noChangeArrowheads="1"/>
            </p:cNvSpPr>
            <p:nvPr/>
          </p:nvSpPr>
          <p:spPr bwMode="auto">
            <a:xfrm>
              <a:off x="2832" y="2208"/>
              <a:ext cx="2806" cy="288"/>
            </a:xfrm>
            <a:prstGeom prst="rect">
              <a:avLst/>
            </a:prstGeom>
            <a:solidFill>
              <a:srgbClr val="FFEBB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EE6D3A"/>
                  </a:solidFill>
                </a:rPr>
                <a:t>Plant Adaptations</a:t>
              </a:r>
              <a:endParaRPr lang="en-US" altLang="en-US" sz="2400">
                <a:solidFill>
                  <a:srgbClr val="FFFF00"/>
                </a:solidFill>
              </a:endParaRPr>
            </a:p>
          </p:txBody>
        </p:sp>
        <p:sp>
          <p:nvSpPr>
            <p:cNvPr id="15370" name="Text Box 9">
              <a:extLst>
                <a:ext uri="{FF2B5EF4-FFF2-40B4-BE49-F238E27FC236}">
                  <a16:creationId xmlns:a16="http://schemas.microsoft.com/office/drawing/2014/main" id="{883665EE-20BA-4680-8733-65CDEF1A5B8A}"/>
                </a:ext>
              </a:extLst>
            </p:cNvPr>
            <p:cNvSpPr txBox="1">
              <a:spLocks noChangeArrowheads="1"/>
            </p:cNvSpPr>
            <p:nvPr/>
          </p:nvSpPr>
          <p:spPr bwMode="auto">
            <a:xfrm>
              <a:off x="3072" y="2592"/>
              <a:ext cx="2304" cy="1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en-US" altLang="en-US" sz="1800"/>
                <a:t>  </a:t>
              </a:r>
              <a:r>
                <a:rPr lang="en-US" altLang="en-US" sz="1600"/>
                <a:t>Chemical adaptations</a:t>
              </a:r>
            </a:p>
            <a:p>
              <a:pPr eaLnBrk="1" hangingPunct="1">
                <a:spcBef>
                  <a:spcPct val="50000"/>
                </a:spcBef>
              </a:pPr>
              <a:r>
                <a:rPr lang="en-US" altLang="en-US" sz="1600"/>
                <a:t>  Short stature  </a:t>
              </a:r>
            </a:p>
            <a:p>
              <a:pPr eaLnBrk="1" hangingPunct="1">
                <a:spcBef>
                  <a:spcPct val="50000"/>
                </a:spcBef>
              </a:pPr>
              <a:r>
                <a:rPr lang="en-US" altLang="en-US" sz="1600"/>
                <a:t>  Preformation of buds</a:t>
              </a:r>
            </a:p>
            <a:p>
              <a:pPr eaLnBrk="1" hangingPunct="1">
                <a:spcBef>
                  <a:spcPct val="50000"/>
                </a:spcBef>
              </a:pPr>
              <a:r>
                <a:rPr lang="en-US" altLang="en-US" sz="1600"/>
                <a:t>  Perennial growth forms </a:t>
              </a:r>
            </a:p>
            <a:p>
              <a:pPr eaLnBrk="1" hangingPunct="1">
                <a:spcBef>
                  <a:spcPct val="50000"/>
                </a:spcBef>
              </a:pPr>
              <a:r>
                <a:rPr lang="en-US" altLang="en-US" sz="1600"/>
                <a:t>  Leaf &amp; flower orientation</a:t>
              </a:r>
            </a:p>
            <a:p>
              <a:pPr eaLnBrk="1" hangingPunct="1">
                <a:spcBef>
                  <a:spcPct val="50000"/>
                </a:spcBef>
              </a:pPr>
              <a:r>
                <a:rPr lang="en-US" altLang="en-US" sz="1600"/>
                <a:t>  Dense pubescense</a:t>
              </a:r>
            </a:p>
          </p:txBody>
        </p:sp>
        <p:pic>
          <p:nvPicPr>
            <p:cNvPr id="15371" name="Picture 10" descr="Eritrychium aretioides_hairy_jg">
              <a:extLst>
                <a:ext uri="{FF2B5EF4-FFF2-40B4-BE49-F238E27FC236}">
                  <a16:creationId xmlns:a16="http://schemas.microsoft.com/office/drawing/2014/main" id="{143F7962-C781-4E0C-9843-9CF642EB5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 y="2208"/>
              <a:ext cx="1824" cy="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68" name="Picture 11" descr="Snowy Weather">
            <a:extLst>
              <a:ext uri="{FF2B5EF4-FFF2-40B4-BE49-F238E27FC236}">
                <a16:creationId xmlns:a16="http://schemas.microsoft.com/office/drawing/2014/main" id="{B73477A2-10E0-403B-AB6E-856945072A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81000"/>
            <a:ext cx="365760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9399"/>
                                        </p:tgtEl>
                                        <p:attrNameLst>
                                          <p:attrName>style.visibility</p:attrName>
                                        </p:attrNameLst>
                                      </p:cBhvr>
                                      <p:to>
                                        <p:strVal val="visible"/>
                                      </p:to>
                                    </p:set>
                                    <p:anim calcmode="lin" valueType="num">
                                      <p:cBhvr additive="base">
                                        <p:cTn id="7" dur="500" fill="hold"/>
                                        <p:tgtEl>
                                          <p:spTgt spid="59399"/>
                                        </p:tgtEl>
                                        <p:attrNameLst>
                                          <p:attrName>ppt_x</p:attrName>
                                        </p:attrNameLst>
                                      </p:cBhvr>
                                      <p:tavLst>
                                        <p:tav tm="0">
                                          <p:val>
                                            <p:strVal val="#ppt_x"/>
                                          </p:val>
                                        </p:tav>
                                        <p:tav tm="100000">
                                          <p:val>
                                            <p:strVal val="#ppt_x"/>
                                          </p:val>
                                        </p:tav>
                                      </p:tavLst>
                                    </p:anim>
                                    <p:anim calcmode="lin" valueType="num">
                                      <p:cBhvr additive="base">
                                        <p:cTn id="8" dur="500" fill="hold"/>
                                        <p:tgtEl>
                                          <p:spTgt spid="593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2">
            <a:extLst>
              <a:ext uri="{FF2B5EF4-FFF2-40B4-BE49-F238E27FC236}">
                <a16:creationId xmlns:a16="http://schemas.microsoft.com/office/drawing/2014/main" id="{0AFBEEA7-37A8-48D4-8615-7F89F277F694}"/>
              </a:ext>
            </a:extLst>
          </p:cNvPr>
          <p:cNvSpPr>
            <a:spLocks noGrp="1" noChangeArrowheads="1"/>
          </p:cNvSpPr>
          <p:nvPr>
            <p:ph type="title"/>
          </p:nvPr>
        </p:nvSpPr>
        <p:spPr/>
        <p:txBody>
          <a:bodyPr/>
          <a:lstStyle/>
          <a:p>
            <a:pPr eaLnBrk="1" hangingPunct="1"/>
            <a:r>
              <a:rPr lang="en-US" altLang="en-US" sz="4000"/>
              <a:t>Chemical Adaptations</a:t>
            </a:r>
            <a:br>
              <a:rPr lang="en-US" altLang="en-US" sz="4000"/>
            </a:br>
            <a:r>
              <a:rPr lang="en-US" altLang="en-US" sz="4000"/>
              <a:t>Anthocyanins-Alpine Avens </a:t>
            </a:r>
            <a:br>
              <a:rPr lang="en-US" altLang="en-US" sz="4000"/>
            </a:br>
            <a:r>
              <a:rPr lang="en-US" altLang="en-US" sz="4000"/>
              <a:t>(</a:t>
            </a:r>
            <a:r>
              <a:rPr lang="en-US" altLang="en-US" sz="4000" i="1"/>
              <a:t>Geum rossii</a:t>
            </a:r>
            <a:r>
              <a:rPr lang="en-US" altLang="en-US" sz="4000"/>
              <a:t>)</a:t>
            </a:r>
          </a:p>
        </p:txBody>
      </p:sp>
      <p:pic>
        <p:nvPicPr>
          <p:cNvPr id="17411" name="Picture 10" descr="red_avens">
            <a:extLst>
              <a:ext uri="{FF2B5EF4-FFF2-40B4-BE49-F238E27FC236}">
                <a16:creationId xmlns:a16="http://schemas.microsoft.com/office/drawing/2014/main" id="{C4581FC2-B426-4B41-85F2-66D1BAF2D77B}"/>
              </a:ext>
            </a:extLst>
          </p:cNvPr>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 y="1828800"/>
            <a:ext cx="4343400" cy="3892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2" name="Picture 11" descr="Alpine_Avens_3">
            <a:extLst>
              <a:ext uri="{FF2B5EF4-FFF2-40B4-BE49-F238E27FC236}">
                <a16:creationId xmlns:a16="http://schemas.microsoft.com/office/drawing/2014/main" id="{43AF4827-B028-43EC-8638-B35B4EDCEA46}"/>
              </a:ext>
            </a:extLst>
          </p:cNvPr>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800600" y="2895600"/>
            <a:ext cx="4159250" cy="3106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A6326F67-A4EA-4326-8CC9-130F5909BBE5}"/>
              </a:ext>
            </a:extLst>
          </p:cNvPr>
          <p:cNvSpPr>
            <a:spLocks noGrp="1"/>
          </p:cNvSpPr>
          <p:nvPr>
            <p:ph type="title"/>
          </p:nvPr>
        </p:nvSpPr>
        <p:spPr/>
        <p:txBody>
          <a:bodyPr/>
          <a:lstStyle/>
          <a:p>
            <a:r>
              <a:rPr lang="en-US" altLang="en-US"/>
              <a:t>Dwarfism</a:t>
            </a:r>
          </a:p>
        </p:txBody>
      </p:sp>
      <p:pic>
        <p:nvPicPr>
          <p:cNvPr id="19459" name="Content Placeholder 3">
            <a:extLst>
              <a:ext uri="{FF2B5EF4-FFF2-40B4-BE49-F238E27FC236}">
                <a16:creationId xmlns:a16="http://schemas.microsoft.com/office/drawing/2014/main" id="{47EA0F79-1002-45DC-B0A7-8652C61BA63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09675" y="1354138"/>
            <a:ext cx="6724650" cy="4525962"/>
          </a:xfrm>
        </p:spPr>
      </p:pic>
      <p:sp>
        <p:nvSpPr>
          <p:cNvPr id="19460" name="Rectangle 4">
            <a:extLst>
              <a:ext uri="{FF2B5EF4-FFF2-40B4-BE49-F238E27FC236}">
                <a16:creationId xmlns:a16="http://schemas.microsoft.com/office/drawing/2014/main" id="{BDEE07A9-5FB5-4C98-82FD-A627E2251FCF}"/>
              </a:ext>
            </a:extLst>
          </p:cNvPr>
          <p:cNvSpPr>
            <a:spLocks noChangeArrowheads="1"/>
          </p:cNvSpPr>
          <p:nvPr/>
        </p:nvSpPr>
        <p:spPr bwMode="auto">
          <a:xfrm>
            <a:off x="2362200" y="5816600"/>
            <a:ext cx="4572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solidFill>
                <a:srgbClr val="000000"/>
              </a:solidFill>
              <a:latin typeface="Times New Roman" panose="02020603050405020304" pitchFamily="18" charset="0"/>
            </a:endParaRPr>
          </a:p>
          <a:p>
            <a:pPr algn="ctr">
              <a:spcBef>
                <a:spcPct val="0"/>
              </a:spcBef>
              <a:buFontTx/>
              <a:buNone/>
            </a:pPr>
            <a:r>
              <a:rPr lang="en-US" altLang="en-US" sz="2000">
                <a:solidFill>
                  <a:srgbClr val="000000"/>
                </a:solidFill>
                <a:latin typeface="Times New Roman" panose="02020603050405020304" pitchFamily="18" charset="0"/>
              </a:rPr>
              <a:t> </a:t>
            </a:r>
            <a:r>
              <a:rPr lang="en-US" altLang="en-US" sz="1800" b="1" i="1">
                <a:solidFill>
                  <a:srgbClr val="000000"/>
                </a:solidFill>
                <a:latin typeface="Times New Roman" panose="02020603050405020304" pitchFamily="18" charset="0"/>
              </a:rPr>
              <a:t>Crepis nana </a:t>
            </a:r>
            <a:r>
              <a:rPr lang="en-US" altLang="en-US" sz="1800" b="1">
                <a:solidFill>
                  <a:srgbClr val="000000"/>
                </a:solidFill>
                <a:latin typeface="Times New Roman" panose="02020603050405020304" pitchFamily="18" charset="0"/>
              </a:rPr>
              <a:t>(dwarf hawksbeard) between Mt. Lincoln and Mt. Bross. </a:t>
            </a:r>
            <a:endParaRPr lang="en-US" altLang="en-US" sz="1800"/>
          </a:p>
        </p:txBody>
      </p:sp>
    </p:spTree>
  </p:cSld>
  <p:clrMapOvr>
    <a:masterClrMapping/>
  </p:clrMapOvr>
</p:sld>
</file>

<file path=ppt/theme/theme1.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5161</TotalTime>
  <Words>1484</Words>
  <Application>Microsoft Office PowerPoint</Application>
  <PresentationFormat>On-screen Show (4:3)</PresentationFormat>
  <Paragraphs>340</Paragraphs>
  <Slides>31</Slides>
  <Notes>31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Times New Roman</vt:lpstr>
      <vt:lpstr>Default Design</vt:lpstr>
      <vt:lpstr>Alpine Ecology</vt:lpstr>
      <vt:lpstr>PowerPoint Presentation</vt:lpstr>
      <vt:lpstr>PowerPoint Presentation</vt:lpstr>
      <vt:lpstr>PowerPoint Presentation</vt:lpstr>
      <vt:lpstr>Colorado Climate by Elevation</vt:lpstr>
      <vt:lpstr>Alpine Tundra (&gt;11,500 ft.)</vt:lpstr>
      <vt:lpstr>PowerPoint Presentation</vt:lpstr>
      <vt:lpstr>Chemical Adaptations Anthocyanins-Alpine Avens  (Geum rossii)</vt:lpstr>
      <vt:lpstr>Dwarfism</vt:lpstr>
      <vt:lpstr>Dwarfism (small stature)</vt:lpstr>
      <vt:lpstr>Preformation of Buds</vt:lpstr>
      <vt:lpstr>Annual vs. Perennial</vt:lpstr>
      <vt:lpstr>Ultraviolet Radiation </vt:lpstr>
      <vt:lpstr>Live Birth</vt:lpstr>
      <vt:lpstr>Leaf and Flower Orientation</vt:lpstr>
      <vt:lpstr>Pubescense</vt:lpstr>
      <vt:lpstr>PowerPoint Presentation</vt:lpstr>
      <vt:lpstr>Alpine Poppy (Papaver kluanense) </vt:lpstr>
      <vt:lpstr>Nonflowering Plants</vt:lpstr>
      <vt:lpstr>Grasses &amp; Sedges</vt:lpstr>
      <vt:lpstr>PowerPoint Presentation</vt:lpstr>
      <vt:lpstr>Alpine Fauna</vt:lpstr>
      <vt:lpstr>Insects</vt:lpstr>
      <vt:lpstr>Birds</vt:lpstr>
      <vt:lpstr>PowerPoint Presentation</vt:lpstr>
      <vt:lpstr>Large Mammals</vt:lpstr>
      <vt:lpstr>Goat or Sheep</vt:lpstr>
      <vt:lpstr>Small Mammals</vt:lpstr>
      <vt:lpstr>PowerPoint Presentation</vt:lpstr>
      <vt:lpstr>PowerPoint Presentation</vt:lpstr>
      <vt:lpstr>PowerPoint Presentation</vt:lpstr>
    </vt:vector>
  </TitlesOfParts>
  <Company>Colorado Fourteeners Initiative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giordanengo</dc:creator>
  <cp:lastModifiedBy>Brian Sargeant</cp:lastModifiedBy>
  <cp:revision>81</cp:revision>
  <dcterms:created xsi:type="dcterms:W3CDTF">2005-05-02T20:26:20Z</dcterms:created>
  <dcterms:modified xsi:type="dcterms:W3CDTF">2018-08-06T20:17:55Z</dcterms:modified>
</cp:coreProperties>
</file>